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E7F3F4"/>
          </a:solidFill>
        </a:fill>
      </a:tcStyle>
    </a:wholeTbl>
    <a:band2H>
      <a:tcTxStyle b="def" i="def"/>
      <a:tcStyle>
        <a:tcBdr/>
        <a:fill>
          <a:solidFill>
            <a:srgbClr val="F3F9FA"/>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CCCDA"/>
          </a:solidFill>
        </a:fill>
      </a:tcStyle>
    </a:wholeTbl>
    <a:band2H>
      <a:tcTxStyle b="def" i="def"/>
      <a:tcStyle>
        <a:tcBdr/>
        <a:fill>
          <a:solidFill>
            <a:srgbClr val="E7E7ED"/>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33"/>
          <p:cNvSpPr/>
          <p:nvPr>
            <p:ph type="sldImg"/>
          </p:nvPr>
        </p:nvSpPr>
        <p:spPr>
          <a:xfrm>
            <a:off x="1143000" y="685800"/>
            <a:ext cx="4572000" cy="3429000"/>
          </a:xfrm>
          <a:prstGeom prst="rect">
            <a:avLst/>
          </a:prstGeom>
        </p:spPr>
        <p:txBody>
          <a:bodyPr/>
          <a:lstStyle/>
          <a:p>
            <a:pPr/>
          </a:p>
        </p:txBody>
      </p:sp>
      <p:sp>
        <p:nvSpPr>
          <p:cNvPr id="34" name="Shape 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 name="Shape 1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pic>
        <p:nvPicPr>
          <p:cNvPr id="19" name="image.png"/>
          <p:cNvPicPr>
            <a:picLocks noChangeAspect="1"/>
          </p:cNvPicPr>
          <p:nvPr/>
        </p:nvPicPr>
        <p:blipFill>
          <a:blip r:embed="rId2">
            <a:extLst/>
          </a:blip>
          <a:stretch>
            <a:fillRect/>
          </a:stretch>
        </p:blipFill>
        <p:spPr>
          <a:xfrm>
            <a:off x="0" y="0"/>
            <a:ext cx="9145588" cy="6859588"/>
          </a:xfrm>
          <a:prstGeom prst="rect">
            <a:avLst/>
          </a:prstGeom>
          <a:ln w="12700">
            <a:miter lim="400000"/>
          </a:ln>
        </p:spPr>
      </p:pic>
      <p:sp>
        <p:nvSpPr>
          <p:cNvPr id="20" name="Shape 20"/>
          <p:cNvSpPr/>
          <p:nvPr>
            <p:ph type="sldNum" sz="quarter" idx="2"/>
          </p:nvPr>
        </p:nvSpPr>
        <p:spPr>
          <a:xfrm>
            <a:off x="8201025" y="6453187"/>
            <a:ext cx="615950" cy="288824"/>
          </a:xfrm>
          <a:prstGeom prst="rect">
            <a:avLst/>
          </a:prstGeom>
        </p:spPr>
        <p:txBody>
          <a:bodyPr/>
          <a:lstStyle>
            <a:lvl1pPr algn="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sp>
        <p:nvSpPr>
          <p:cNvPr id="27" name="Shape 27"/>
          <p:cNvSpPr/>
          <p:nvPr>
            <p:ph type="sldNum" sz="quarter" idx="2"/>
          </p:nvPr>
        </p:nvSpPr>
        <p:spPr>
          <a:xfrm>
            <a:off x="6553200" y="6172200"/>
            <a:ext cx="2133600" cy="368301"/>
          </a:xfrm>
          <a:prstGeom prst="rect">
            <a:avLst/>
          </a:prstGeom>
        </p:spPr>
        <p:txBody>
          <a:bodyPr anchor="ct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p:bgPr>
    </p:bg>
    <p:spTree>
      <p:nvGrpSpPr>
        <p:cNvPr id="1" name=""/>
        <p:cNvGrpSpPr/>
        <p:nvPr/>
      </p:nvGrpSpPr>
      <p:grpSpPr>
        <a:xfrm>
          <a:off x="0" y="0"/>
          <a:ext cx="0" cy="0"/>
          <a:chOff x="0" y="0"/>
          <a:chExt cx="0" cy="0"/>
        </a:xfrm>
      </p:grpSpPr>
      <p:pic>
        <p:nvPicPr>
          <p:cNvPr id="2" name="image.png"/>
          <p:cNvPicPr>
            <a:picLocks noChangeAspect="1"/>
          </p:cNvPicPr>
          <p:nvPr/>
        </p:nvPicPr>
        <p:blipFill>
          <a:blip r:embed="rId2">
            <a:extLst/>
          </a:blip>
          <a:stretch>
            <a:fillRect/>
          </a:stretch>
        </p:blipFill>
        <p:spPr>
          <a:xfrm>
            <a:off x="0" y="-1588"/>
            <a:ext cx="9145588" cy="6859588"/>
          </a:xfrm>
          <a:prstGeom prst="rect">
            <a:avLst/>
          </a:prstGeom>
          <a:ln w="12700">
            <a:miter lim="400000"/>
          </a:ln>
        </p:spPr>
      </p:pic>
      <p:sp>
        <p:nvSpPr>
          <p:cNvPr id="3" name="Shape 3"/>
          <p:cNvSpPr/>
          <p:nvPr>
            <p:ph type="sldNum" sz="quarter" idx="2"/>
          </p:nvPr>
        </p:nvSpPr>
        <p:spPr>
          <a:xfrm>
            <a:off x="6553200" y="6245225"/>
            <a:ext cx="2133600" cy="288824"/>
          </a:xfrm>
          <a:prstGeom prst="rect">
            <a:avLst/>
          </a:prstGeom>
          <a:ln w="12700">
            <a:miter lim="400000"/>
          </a:ln>
        </p:spPr>
        <p:txBody>
          <a:bodyPr lIns="45719" rIns="45719">
            <a:spAutoFit/>
          </a:bodyPr>
          <a:lstStyle>
            <a:lvl1pPr algn="r">
              <a:defRPr sz="1400"/>
            </a:lvl1pPr>
          </a:lstStyle>
          <a:p>
            <a:pPr/>
            <a:fld id="{86CB4B4D-7CA3-9044-876B-883B54F8677D}" type="slidenum"/>
          </a:p>
        </p:txBody>
      </p:sp>
      <p:sp>
        <p:nvSpPr>
          <p:cNvPr id="4" name="Shape 4"/>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5" name="Shape 5"/>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5pPr>
      <a:lvl6pPr marL="0" marR="0" indent="4572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6pPr>
      <a:lvl7pPr marL="0" marR="0" indent="9144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9pPr>
    </p:titleStyle>
    <p:bodyStyle>
      <a:lvl1pPr marL="342900" marR="0" indent="-3429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1pPr>
      <a:lvl2pPr marL="783771" marR="0" indent="-326571"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2pPr>
      <a:lvl3pPr marL="1219200" marR="0" indent="-3048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4pPr>
      <a:lvl5pPr marL="22352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 name="Shape 36"/>
          <p:cNvSpPr/>
          <p:nvPr>
            <p:ph type="title" idx="4294967295"/>
          </p:nvPr>
        </p:nvSpPr>
        <p:spPr>
          <a:xfrm>
            <a:off x="429248" y="2137212"/>
            <a:ext cx="8229601" cy="1508126"/>
          </a:xfrm>
          <a:prstGeom prst="rect">
            <a:avLst/>
          </a:prstGeom>
        </p:spPr>
        <p:txBody>
          <a:bodyPr/>
          <a:lstStyle>
            <a:lvl1pPr>
              <a:defRPr>
                <a:solidFill>
                  <a:srgbClr val="008DD5"/>
                </a:solidFill>
                <a:latin typeface="+mn-lt"/>
                <a:ea typeface="+mn-ea"/>
                <a:cs typeface="+mn-cs"/>
                <a:sym typeface="Helvetica"/>
              </a:defRPr>
            </a:lvl1pPr>
          </a:lstStyle>
          <a:p>
            <a:pPr/>
            <a:r>
              <a:t>Host Microbiome and aging using 16s approach</a:t>
            </a:r>
          </a:p>
        </p:txBody>
      </p:sp>
      <p:sp>
        <p:nvSpPr>
          <p:cNvPr id="37" name="Shape 3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 name="Shape 38"/>
          <p:cNvSpPr/>
          <p:nvPr>
            <p:ph type="body" sz="half" idx="4294967295"/>
          </p:nvPr>
        </p:nvSpPr>
        <p:spPr>
          <a:xfrm>
            <a:off x="429248" y="3621516"/>
            <a:ext cx="8229601" cy="2431376"/>
          </a:xfrm>
          <a:prstGeom prst="rect">
            <a:avLst/>
          </a:prstGeom>
        </p:spPr>
        <p:txBody>
          <a:bodyPr/>
          <a:lstStyle/>
          <a:p>
            <a:pPr marL="0" indent="0" algn="ctr">
              <a:buSzTx/>
              <a:buNone/>
              <a:defRPr sz="2000">
                <a:latin typeface="+mn-lt"/>
                <a:ea typeface="+mn-ea"/>
                <a:cs typeface="+mn-cs"/>
                <a:sym typeface="Helvetica"/>
              </a:defRPr>
            </a:pPr>
            <a:r>
              <a:t>Guillermo G. Torres</a:t>
            </a:r>
          </a:p>
          <a:p>
            <a:pPr marL="0" indent="0" algn="ctr">
              <a:buSzTx/>
              <a:buNone/>
              <a:defRPr sz="2000">
                <a:latin typeface="+mn-lt"/>
                <a:ea typeface="+mn-ea"/>
                <a:cs typeface="+mn-cs"/>
                <a:sym typeface="Helvetica"/>
              </a:defRPr>
            </a:pPr>
            <a:r>
              <a:t>Ph.D. student</a:t>
            </a:r>
          </a:p>
          <a:p>
            <a:pPr marL="0" indent="0" algn="ctr">
              <a:buSzTx/>
              <a:buNone/>
              <a:defRPr sz="2000">
                <a:latin typeface="+mn-lt"/>
                <a:ea typeface="+mn-ea"/>
                <a:cs typeface="+mn-cs"/>
                <a:sym typeface="Helvetica"/>
              </a:defRPr>
            </a:pPr>
            <a:r>
              <a:t>Genetics of Human Longevity Group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4" name="males_genusOTUs.pdf"/>
          <p:cNvPicPr>
            <a:picLocks noChangeAspect="1"/>
          </p:cNvPicPr>
          <p:nvPr/>
        </p:nvPicPr>
        <p:blipFill>
          <a:blip r:embed="rId2">
            <a:extLst/>
          </a:blip>
          <a:stretch>
            <a:fillRect/>
          </a:stretch>
        </p:blipFill>
        <p:spPr>
          <a:xfrm>
            <a:off x="4466077" y="1697672"/>
            <a:ext cx="4675383" cy="3069163"/>
          </a:xfrm>
          <a:prstGeom prst="rect">
            <a:avLst/>
          </a:prstGeom>
          <a:ln w="12700">
            <a:miter lim="400000"/>
          </a:ln>
        </p:spPr>
      </p:pic>
      <p:sp>
        <p:nvSpPr>
          <p:cNvPr id="95" name="Shape 9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 name="Shape 96"/>
          <p:cNvSpPr/>
          <p:nvPr>
            <p:ph type="title" idx="4294967295"/>
          </p:nvPr>
        </p:nvSpPr>
        <p:spPr>
          <a:xfrm>
            <a:off x="457200" y="354803"/>
            <a:ext cx="8229600" cy="1508126"/>
          </a:xfrm>
          <a:prstGeom prst="rect">
            <a:avLst/>
          </a:prstGeom>
        </p:spPr>
        <p:txBody>
          <a:bodyPr/>
          <a:lstStyle/>
          <a:p>
            <a:pPr/>
            <a:r>
              <a:t>OTU classification</a:t>
            </a:r>
          </a:p>
        </p:txBody>
      </p:sp>
      <p:pic>
        <p:nvPicPr>
          <p:cNvPr id="97" name="females_genusOTUs.pdf"/>
          <p:cNvPicPr>
            <a:picLocks noChangeAspect="1"/>
          </p:cNvPicPr>
          <p:nvPr/>
        </p:nvPicPr>
        <p:blipFill>
          <a:blip r:embed="rId3">
            <a:extLst/>
          </a:blip>
          <a:stretch>
            <a:fillRect/>
          </a:stretch>
        </p:blipFill>
        <p:spPr>
          <a:xfrm>
            <a:off x="-40918" y="1710372"/>
            <a:ext cx="4675383" cy="3069163"/>
          </a:xfrm>
          <a:prstGeom prst="rect">
            <a:avLst/>
          </a:prstGeom>
          <a:ln w="12700">
            <a:miter lim="400000"/>
          </a:ln>
        </p:spPr>
      </p:pic>
      <p:sp>
        <p:nvSpPr>
          <p:cNvPr id="98" name="Shape 98"/>
          <p:cNvSpPr/>
          <p:nvPr/>
        </p:nvSpPr>
        <p:spPr>
          <a:xfrm>
            <a:off x="278030" y="5082445"/>
            <a:ext cx="4289337"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Bacteroides genus dominating.</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 name="Shape 101"/>
          <p:cNvSpPr/>
          <p:nvPr/>
        </p:nvSpPr>
        <p:spPr>
          <a:xfrm>
            <a:off x="3101573" y="3210465"/>
            <a:ext cx="2730064"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Networks approach</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 name="Shape 104"/>
          <p:cNvSpPr/>
          <p:nvPr>
            <p:ph type="title" idx="4294967295"/>
          </p:nvPr>
        </p:nvSpPr>
        <p:spPr>
          <a:xfrm>
            <a:off x="457200" y="278603"/>
            <a:ext cx="8229600" cy="1508126"/>
          </a:xfrm>
          <a:prstGeom prst="rect">
            <a:avLst/>
          </a:prstGeom>
        </p:spPr>
        <p:txBody>
          <a:bodyPr/>
          <a:lstStyle/>
          <a:p>
            <a:pPr/>
            <a:r>
              <a:t>workflow</a:t>
            </a:r>
          </a:p>
        </p:txBody>
      </p:sp>
      <p:sp>
        <p:nvSpPr>
          <p:cNvPr id="105" name="Shape 105"/>
          <p:cNvSpPr/>
          <p:nvPr/>
        </p:nvSpPr>
        <p:spPr>
          <a:xfrm>
            <a:off x="355833" y="1734725"/>
            <a:ext cx="8031213" cy="3993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01052" indent="-401052">
              <a:buSzPct val="100000"/>
              <a:buAutoNum type="arabicParenR" startAt="1"/>
            </a:pPr>
            <a:r>
              <a:t>In ecology the competition between organisms could be seen from their presence abundanc.</a:t>
            </a:r>
          </a:p>
          <a:p>
            <a:pPr lvl="1" marL="714375" indent="-257175">
              <a:buSzPct val="100000"/>
              <a:buChar char="»"/>
            </a:pPr>
            <a:r>
              <a:t>Patterns of co-occurrence due to ecological relationships (mutualism, comensalism, etc.) or just niche overlapping.</a:t>
            </a:r>
          </a:p>
          <a:p>
            <a:pPr marL="401052" indent="-401052">
              <a:buSzPct val="100000"/>
              <a:buAutoNum type="arabicParenR" startAt="1"/>
            </a:pPr>
            <a:r>
              <a:t>The interactions will be represented as a network (mathematical representation of  real-world complex system).</a:t>
            </a:r>
          </a:p>
          <a:p>
            <a:pPr marL="401052" indent="-401052">
              <a:buSzPct val="100000"/>
              <a:buAutoNum type="arabicParenR" startAt="1"/>
            </a:pPr>
            <a:r>
              <a:t>Use the age variable to represent network serial time.</a:t>
            </a:r>
          </a:p>
          <a:p>
            <a:pPr marL="401052" indent="-401052">
              <a:buSzPct val="100000"/>
              <a:buAutoNum type="arabicParenR" startAt="1"/>
            </a:pPr>
            <a:r>
              <a:t>Calculate network global and local parameters to understand the dynamics of the organism interactions.</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Shape 1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8" name="Shape 108"/>
          <p:cNvSpPr/>
          <p:nvPr>
            <p:ph type="title" idx="4294967295"/>
          </p:nvPr>
        </p:nvSpPr>
        <p:spPr>
          <a:xfrm>
            <a:off x="457200" y="354803"/>
            <a:ext cx="8229600" cy="1508126"/>
          </a:xfrm>
          <a:prstGeom prst="rect">
            <a:avLst/>
          </a:prstGeom>
        </p:spPr>
        <p:txBody>
          <a:bodyPr/>
          <a:lstStyle>
            <a:lvl1pPr>
              <a:defRPr sz="4200"/>
            </a:lvl1pPr>
          </a:lstStyle>
          <a:p>
            <a:pPr/>
            <a:r>
              <a:t>Data treatment</a:t>
            </a:r>
          </a:p>
        </p:txBody>
      </p:sp>
      <p:pic>
        <p:nvPicPr>
          <p:cNvPr id="109" name="RawOTUsizeDistEstimLnorm.pdf"/>
          <p:cNvPicPr>
            <a:picLocks noChangeAspect="1"/>
          </p:cNvPicPr>
          <p:nvPr/>
        </p:nvPicPr>
        <p:blipFill>
          <a:blip r:embed="rId2">
            <a:extLst/>
          </a:blip>
          <a:stretch>
            <a:fillRect/>
          </a:stretch>
        </p:blipFill>
        <p:spPr>
          <a:xfrm>
            <a:off x="355163" y="1936241"/>
            <a:ext cx="5114889" cy="4603400"/>
          </a:xfrm>
          <a:prstGeom prst="rect">
            <a:avLst/>
          </a:prstGeom>
          <a:ln w="12700">
            <a:miter lim="400000"/>
          </a:ln>
        </p:spPr>
      </p:pic>
      <p:sp>
        <p:nvSpPr>
          <p:cNvPr id="110" name="Shape 110"/>
          <p:cNvSpPr/>
          <p:nvPr/>
        </p:nvSpPr>
        <p:spPr>
          <a:xfrm>
            <a:off x="5551070" y="3583923"/>
            <a:ext cx="3388064" cy="11482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Raw data does not fit well to log-normal distribution</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Shape 11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 name="Shape 113"/>
          <p:cNvSpPr/>
          <p:nvPr>
            <p:ph type="title" idx="4294967295"/>
          </p:nvPr>
        </p:nvSpPr>
        <p:spPr>
          <a:xfrm>
            <a:off x="457200" y="354803"/>
            <a:ext cx="8229600" cy="1508126"/>
          </a:xfrm>
          <a:prstGeom prst="rect">
            <a:avLst/>
          </a:prstGeom>
        </p:spPr>
        <p:txBody>
          <a:bodyPr/>
          <a:lstStyle>
            <a:lvl1pPr>
              <a:defRPr sz="4200"/>
            </a:lvl1pPr>
          </a:lstStyle>
          <a:p>
            <a:pPr/>
            <a:r>
              <a:t>Data treatment</a:t>
            </a:r>
          </a:p>
        </p:txBody>
      </p:sp>
      <p:pic>
        <p:nvPicPr>
          <p:cNvPr id="114" name="rawDistOTUsize.pdf"/>
          <p:cNvPicPr>
            <a:picLocks noChangeAspect="1"/>
          </p:cNvPicPr>
          <p:nvPr/>
        </p:nvPicPr>
        <p:blipFill>
          <a:blip r:embed="rId2">
            <a:extLst/>
          </a:blip>
          <a:stretch>
            <a:fillRect/>
          </a:stretch>
        </p:blipFill>
        <p:spPr>
          <a:xfrm>
            <a:off x="179546" y="1388979"/>
            <a:ext cx="5100053" cy="4080042"/>
          </a:xfrm>
          <a:prstGeom prst="rect">
            <a:avLst/>
          </a:prstGeom>
          <a:ln w="12700">
            <a:miter lim="400000"/>
          </a:ln>
        </p:spPr>
      </p:pic>
      <p:sp>
        <p:nvSpPr>
          <p:cNvPr id="115" name="Shape 115"/>
          <p:cNvSpPr/>
          <p:nvPr/>
        </p:nvSpPr>
        <p:spPr>
          <a:xfrm>
            <a:off x="5256430" y="1814835"/>
            <a:ext cx="3469344"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Many OTUs low covered</a:t>
            </a:r>
          </a:p>
        </p:txBody>
      </p:sp>
      <p:sp>
        <p:nvSpPr>
          <p:cNvPr id="116" name="Shape 116"/>
          <p:cNvSpPr/>
          <p:nvPr/>
        </p:nvSpPr>
        <p:spPr>
          <a:xfrm>
            <a:off x="5266590" y="2319610"/>
            <a:ext cx="3652620" cy="27239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200"/>
            </a:lvl1pPr>
          </a:lstStyle>
          <a:p>
            <a:pPr/>
            <a:r>
              <a:t>We estimated the population size of each sample based on rare OTUs using Chao and ACE estimators. According to ACE, 85% of the samples estimate less than 12000 OTUs. Congruent with rarefaction.</a:t>
            </a:r>
          </a:p>
        </p:txBody>
      </p:sp>
      <p:sp>
        <p:nvSpPr>
          <p:cNvPr id="117" name="Shape 117"/>
          <p:cNvSpPr/>
          <p:nvPr/>
        </p:nvSpPr>
        <p:spPr>
          <a:xfrm>
            <a:off x="208453" y="5557425"/>
            <a:ext cx="8811777" cy="7926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Around12K OTUs with are formed with 10 read counts or more. </a:t>
            </a:r>
          </a:p>
          <a:p>
            <a:pPr/>
            <a:r>
              <a:t>OTU size threshold = 10 read counts</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0" name="TrimmedOTUsizeDistEstimLnorm.pdf"/>
          <p:cNvPicPr>
            <a:picLocks noChangeAspect="1"/>
          </p:cNvPicPr>
          <p:nvPr/>
        </p:nvPicPr>
        <p:blipFill>
          <a:blip r:embed="rId2">
            <a:extLst/>
          </a:blip>
          <a:stretch>
            <a:fillRect/>
          </a:stretch>
        </p:blipFill>
        <p:spPr>
          <a:xfrm>
            <a:off x="4781626" y="1936153"/>
            <a:ext cx="4126750" cy="3714076"/>
          </a:xfrm>
          <a:prstGeom prst="rect">
            <a:avLst/>
          </a:prstGeom>
          <a:ln w="12700">
            <a:miter lim="400000"/>
          </a:ln>
        </p:spPr>
      </p:pic>
      <p:sp>
        <p:nvSpPr>
          <p:cNvPr id="121" name="Shape 121"/>
          <p:cNvSpPr/>
          <p:nvPr>
            <p:ph type="title" idx="4294967295"/>
          </p:nvPr>
        </p:nvSpPr>
        <p:spPr>
          <a:xfrm>
            <a:off x="457199" y="281499"/>
            <a:ext cx="8229601" cy="1508126"/>
          </a:xfrm>
          <a:prstGeom prst="rect">
            <a:avLst/>
          </a:prstGeom>
        </p:spPr>
        <p:txBody>
          <a:bodyPr/>
          <a:lstStyle>
            <a:lvl1pPr>
              <a:defRPr sz="4200"/>
            </a:lvl1pPr>
          </a:lstStyle>
          <a:p>
            <a:pPr/>
            <a:r>
              <a:t>Data treatment</a:t>
            </a:r>
          </a:p>
        </p:txBody>
      </p:sp>
      <p:pic>
        <p:nvPicPr>
          <p:cNvPr id="122" name="RawOTUsizeDistEstimLnorm.pdf"/>
          <p:cNvPicPr>
            <a:picLocks noChangeAspect="1"/>
          </p:cNvPicPr>
          <p:nvPr/>
        </p:nvPicPr>
        <p:blipFill>
          <a:blip r:embed="rId3">
            <a:extLst/>
          </a:blip>
          <a:stretch>
            <a:fillRect/>
          </a:stretch>
        </p:blipFill>
        <p:spPr>
          <a:xfrm>
            <a:off x="200382" y="2057170"/>
            <a:ext cx="3857825" cy="3472043"/>
          </a:xfrm>
          <a:prstGeom prst="rect">
            <a:avLst/>
          </a:prstGeom>
          <a:ln w="12700">
            <a:miter lim="400000"/>
          </a:ln>
        </p:spPr>
      </p:pic>
      <p:sp>
        <p:nvSpPr>
          <p:cNvPr id="123" name="Shape 123"/>
          <p:cNvSpPr/>
          <p:nvPr/>
        </p:nvSpPr>
        <p:spPr>
          <a:xfrm>
            <a:off x="187295" y="1541249"/>
            <a:ext cx="3469343"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Raw</a:t>
            </a:r>
          </a:p>
        </p:txBody>
      </p:sp>
      <p:sp>
        <p:nvSpPr>
          <p:cNvPr id="124" name="Shape 124"/>
          <p:cNvSpPr/>
          <p:nvPr/>
        </p:nvSpPr>
        <p:spPr>
          <a:xfrm>
            <a:off x="288190" y="5608064"/>
            <a:ext cx="8567619" cy="69231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100"/>
            </a:lvl1pPr>
          </a:lstStyle>
          <a:p>
            <a:pPr/>
            <a:r>
              <a:t>After trimmed OTUs with fewer read counts than 10 fits better to log-normal. Probably better distribution adjustment would be to free-scale</a:t>
            </a:r>
          </a:p>
        </p:txBody>
      </p:sp>
      <p:sp>
        <p:nvSpPr>
          <p:cNvPr id="125" name="Shape 125"/>
          <p:cNvSpPr/>
          <p:nvPr/>
        </p:nvSpPr>
        <p:spPr>
          <a:xfrm>
            <a:off x="4154378" y="1541249"/>
            <a:ext cx="4802328"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a:solidFill>
                  <a:srgbClr val="FF2600"/>
                </a:solidFill>
              </a:defRPr>
            </a:pPr>
            <a:r>
              <a:t>Information lost = 3.3% </a:t>
            </a:r>
            <a:r>
              <a:rPr>
                <a:solidFill>
                  <a:srgbClr val="000000"/>
                </a:solidFill>
              </a:rPr>
              <a:t>- Trimmed</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8" name="Shape 128"/>
          <p:cNvSpPr/>
          <p:nvPr>
            <p:ph type="title" idx="4294967295"/>
          </p:nvPr>
        </p:nvSpPr>
        <p:spPr>
          <a:xfrm>
            <a:off x="457200" y="281499"/>
            <a:ext cx="8229600" cy="1508126"/>
          </a:xfrm>
          <a:prstGeom prst="rect">
            <a:avLst/>
          </a:prstGeom>
        </p:spPr>
        <p:txBody>
          <a:bodyPr/>
          <a:lstStyle>
            <a:lvl1pPr>
              <a:defRPr sz="4200"/>
            </a:lvl1pPr>
          </a:lstStyle>
          <a:p>
            <a:pPr/>
            <a:r>
              <a:t>Data treatment</a:t>
            </a:r>
          </a:p>
        </p:txBody>
      </p:sp>
      <p:sp>
        <p:nvSpPr>
          <p:cNvPr id="129" name="Shape 129"/>
          <p:cNvSpPr/>
          <p:nvPr/>
        </p:nvSpPr>
        <p:spPr>
          <a:xfrm>
            <a:off x="5571390" y="1625505"/>
            <a:ext cx="3388064" cy="14805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ts val="3700"/>
              </a:lnSpc>
              <a:spcBef>
                <a:spcPts val="1200"/>
              </a:spcBef>
              <a:defRPr sz="1900"/>
            </a:lvl1pPr>
          </a:lstStyle>
          <a:p>
            <a:pPr/>
            <a:r>
              <a:t>Most OTU appears in a few individuals with low abundance, and zero values dominate most count values. Non-sufficient sampling effort.</a:t>
            </a:r>
          </a:p>
        </p:txBody>
      </p:sp>
      <p:sp>
        <p:nvSpPr>
          <p:cNvPr id="130" name="Shape 130"/>
          <p:cNvSpPr/>
          <p:nvPr/>
        </p:nvSpPr>
        <p:spPr>
          <a:xfrm>
            <a:off x="525145" y="4717148"/>
            <a:ext cx="5022337" cy="1150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ts val="3600"/>
              </a:lnSpc>
              <a:spcBef>
                <a:spcPts val="1200"/>
              </a:spcBef>
              <a:defRPr sz="1800"/>
            </a:lvl1pPr>
          </a:lstStyle>
          <a:p>
            <a:pPr/>
            <a:r>
              <a:t>For replacing the zero counts by a proper value, we managed the data using the Bayesian- multiplicative approach (Pawlowsky-Glahn et. al. 2011-chap4). </a:t>
            </a:r>
          </a:p>
        </p:txBody>
      </p:sp>
      <p:pic>
        <p:nvPicPr>
          <p:cNvPr id="131" name="pasted-image.pdf"/>
          <p:cNvPicPr>
            <a:picLocks noChangeAspect="1"/>
          </p:cNvPicPr>
          <p:nvPr/>
        </p:nvPicPr>
        <p:blipFill>
          <a:blip r:embed="rId2">
            <a:extLst/>
          </a:blip>
          <a:stretch>
            <a:fillRect/>
          </a:stretch>
        </p:blipFill>
        <p:spPr>
          <a:xfrm>
            <a:off x="284480" y="3014651"/>
            <a:ext cx="5022337" cy="1377338"/>
          </a:xfrm>
          <a:prstGeom prst="rect">
            <a:avLst/>
          </a:prstGeom>
          <a:ln w="12700">
            <a:miter lim="400000"/>
          </a:ln>
        </p:spPr>
      </p:pic>
      <p:sp>
        <p:nvSpPr>
          <p:cNvPr id="132" name="Shape 132"/>
          <p:cNvSpPr/>
          <p:nvPr/>
        </p:nvSpPr>
        <p:spPr>
          <a:xfrm>
            <a:off x="5521574" y="3311027"/>
            <a:ext cx="3487696" cy="12011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ts val="3700"/>
              </a:lnSpc>
              <a:spcBef>
                <a:spcPts val="1200"/>
              </a:spcBef>
              <a:defRPr sz="1900"/>
            </a:lvl1pPr>
          </a:lstStyle>
          <a:p>
            <a:pPr/>
            <a:r>
              <a:t>Data structure falls into special data class named as compositional data (Aitchison 2003) </a:t>
            </a:r>
          </a:p>
        </p:txBody>
      </p:sp>
      <p:pic>
        <p:nvPicPr>
          <p:cNvPr id="133" name="pasted-image.pdf"/>
          <p:cNvPicPr>
            <a:picLocks noChangeAspect="1"/>
          </p:cNvPicPr>
          <p:nvPr/>
        </p:nvPicPr>
        <p:blipFill>
          <a:blip r:embed="rId3">
            <a:extLst/>
          </a:blip>
          <a:stretch>
            <a:fillRect/>
          </a:stretch>
        </p:blipFill>
        <p:spPr>
          <a:xfrm>
            <a:off x="454660" y="1917568"/>
            <a:ext cx="2760789" cy="352817"/>
          </a:xfrm>
          <a:prstGeom prst="rect">
            <a:avLst/>
          </a:prstGeom>
          <a:ln w="12700">
            <a:miter lim="400000"/>
          </a:ln>
        </p:spPr>
      </p:pic>
      <p:pic>
        <p:nvPicPr>
          <p:cNvPr id="134" name="pasted-image.pdf"/>
          <p:cNvPicPr>
            <a:picLocks noChangeAspect="1"/>
          </p:cNvPicPr>
          <p:nvPr/>
        </p:nvPicPr>
        <p:blipFill>
          <a:blip r:embed="rId4">
            <a:extLst/>
          </a:blip>
          <a:stretch>
            <a:fillRect/>
          </a:stretch>
        </p:blipFill>
        <p:spPr>
          <a:xfrm>
            <a:off x="2958941" y="2336675"/>
            <a:ext cx="2146301" cy="352817"/>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7" name="Shape 137"/>
          <p:cNvSpPr/>
          <p:nvPr>
            <p:ph type="title" idx="4294967295"/>
          </p:nvPr>
        </p:nvSpPr>
        <p:spPr>
          <a:xfrm>
            <a:off x="457200" y="354803"/>
            <a:ext cx="8229600" cy="1508126"/>
          </a:xfrm>
          <a:prstGeom prst="rect">
            <a:avLst/>
          </a:prstGeom>
        </p:spPr>
        <p:txBody>
          <a:bodyPr/>
          <a:lstStyle/>
          <a:p>
            <a:pPr/>
            <a:r>
              <a:t>Data structure</a:t>
            </a:r>
          </a:p>
        </p:txBody>
      </p:sp>
      <p:pic>
        <p:nvPicPr>
          <p:cNvPr id="138" name="pasted-image.pdf"/>
          <p:cNvPicPr>
            <a:picLocks noChangeAspect="1"/>
          </p:cNvPicPr>
          <p:nvPr/>
        </p:nvPicPr>
        <p:blipFill>
          <a:blip r:embed="rId2">
            <a:extLst/>
          </a:blip>
          <a:stretch>
            <a:fillRect/>
          </a:stretch>
        </p:blipFill>
        <p:spPr>
          <a:xfrm>
            <a:off x="749300" y="1543050"/>
            <a:ext cx="7833499" cy="1661242"/>
          </a:xfrm>
          <a:prstGeom prst="rect">
            <a:avLst/>
          </a:prstGeom>
          <a:ln w="12700">
            <a:miter lim="400000"/>
          </a:ln>
        </p:spPr>
      </p:pic>
      <p:sp>
        <p:nvSpPr>
          <p:cNvPr id="139" name="Shape 139"/>
          <p:cNvSpPr/>
          <p:nvPr/>
        </p:nvSpPr>
        <p:spPr>
          <a:xfrm>
            <a:off x="588163" y="3273965"/>
            <a:ext cx="7967674" cy="32818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 Construction of OTU correlation matrix. ~12K OTUs found. </a:t>
            </a:r>
          </a:p>
          <a:p>
            <a:pPr/>
          </a:p>
          <a:p>
            <a:pPr marL="257175" indent="-257175">
              <a:buSzPct val="100000"/>
              <a:buChar char="-"/>
            </a:pPr>
            <a:r>
              <a:t>OTU filtration; assessed OTUs will be those that occurs in at least 15% of the samples. This reduction left 300 OTUs</a:t>
            </a:r>
          </a:p>
          <a:p>
            <a:pPr/>
          </a:p>
          <a:p>
            <a:pPr marL="257175" indent="-257175">
              <a:buSzPct val="100000"/>
              <a:buChar char="-"/>
            </a:pPr>
            <a:r>
              <a:t>filtered OTUs may have accounted for </a:t>
            </a:r>
            <a:r>
              <a:rPr b="1"/>
              <a:t>particularities </a:t>
            </a:r>
            <a:r>
              <a:t>of each sample.</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Shape 142"/>
          <p:cNvSpPr/>
          <p:nvPr>
            <p:ph type="title" idx="4294967295"/>
          </p:nvPr>
        </p:nvSpPr>
        <p:spPr>
          <a:xfrm>
            <a:off x="457200" y="354803"/>
            <a:ext cx="8229600" cy="1508126"/>
          </a:xfrm>
          <a:prstGeom prst="rect">
            <a:avLst/>
          </a:prstGeom>
        </p:spPr>
        <p:txBody>
          <a:bodyPr/>
          <a:lstStyle/>
          <a:p>
            <a:pPr/>
            <a:r>
              <a:t> OTU in individuals</a:t>
            </a:r>
          </a:p>
        </p:txBody>
      </p:sp>
      <p:pic>
        <p:nvPicPr>
          <p:cNvPr id="143" name="pasted-image.pdf"/>
          <p:cNvPicPr>
            <a:picLocks noChangeAspect="1"/>
          </p:cNvPicPr>
          <p:nvPr/>
        </p:nvPicPr>
        <p:blipFill>
          <a:blip r:embed="rId2">
            <a:extLst/>
          </a:blip>
          <a:stretch>
            <a:fillRect/>
          </a:stretch>
        </p:blipFill>
        <p:spPr>
          <a:xfrm>
            <a:off x="314900" y="2204800"/>
            <a:ext cx="8514200" cy="3906515"/>
          </a:xfrm>
          <a:prstGeom prst="rect">
            <a:avLst/>
          </a:prstGeom>
          <a:ln w="12700">
            <a:miter lim="400000"/>
          </a:ln>
        </p:spPr>
      </p:pic>
      <p:sp>
        <p:nvSpPr>
          <p:cNvPr id="144" name="Shape 144"/>
          <p:cNvSpPr/>
          <p:nvPr/>
        </p:nvSpPr>
        <p:spPr>
          <a:xfrm>
            <a:off x="3884830" y="2111915"/>
            <a:ext cx="4683781" cy="1859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This suggest that almost every subject habitat is characterised by  specific taxa profile. a signature may be? - which is congruent with other studies  </a:t>
            </a:r>
          </a:p>
        </p:txBody>
      </p:sp>
      <p:sp>
        <p:nvSpPr>
          <p:cNvPr id="145" name="Shape 145"/>
          <p:cNvSpPr/>
          <p:nvPr/>
        </p:nvSpPr>
        <p:spPr>
          <a:xfrm>
            <a:off x="3901573" y="3877350"/>
            <a:ext cx="3189795"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spcBef>
                <a:spcPts val="1200"/>
              </a:spcBef>
              <a:defRPr sz="1200">
                <a:latin typeface="Times"/>
                <a:ea typeface="Times"/>
                <a:cs typeface="Times"/>
                <a:sym typeface="Times"/>
              </a:defRPr>
            </a:lvl1pPr>
          </a:lstStyle>
          <a:p>
            <a:pPr/>
            <a:r>
              <a:t>The Human Microbiome Project Consortium 2012</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8" name="pasted-image.png"/>
          <p:cNvPicPr>
            <a:picLocks noChangeAspect="1"/>
          </p:cNvPicPr>
          <p:nvPr/>
        </p:nvPicPr>
        <p:blipFill>
          <a:blip r:embed="rId2">
            <a:extLst/>
          </a:blip>
          <a:stretch>
            <a:fillRect/>
          </a:stretch>
        </p:blipFill>
        <p:spPr>
          <a:xfrm>
            <a:off x="918645" y="2602642"/>
            <a:ext cx="7718791" cy="3660952"/>
          </a:xfrm>
          <a:prstGeom prst="rect">
            <a:avLst/>
          </a:prstGeom>
          <a:ln w="12700">
            <a:miter lim="400000"/>
          </a:ln>
        </p:spPr>
      </p:pic>
      <p:sp>
        <p:nvSpPr>
          <p:cNvPr id="149" name="Shape 149"/>
          <p:cNvSpPr/>
          <p:nvPr>
            <p:ph type="title" idx="4294967295"/>
          </p:nvPr>
        </p:nvSpPr>
        <p:spPr>
          <a:xfrm>
            <a:off x="457200" y="342103"/>
            <a:ext cx="8229600" cy="1508126"/>
          </a:xfrm>
          <a:prstGeom prst="rect">
            <a:avLst/>
          </a:prstGeom>
        </p:spPr>
        <p:txBody>
          <a:bodyPr/>
          <a:lstStyle>
            <a:lvl1pPr>
              <a:defRPr sz="3700"/>
            </a:lvl1pPr>
          </a:lstStyle>
          <a:p>
            <a:pPr/>
            <a:r>
              <a:t>OTUs discarded</a:t>
            </a:r>
          </a:p>
        </p:txBody>
      </p:sp>
      <p:sp>
        <p:nvSpPr>
          <p:cNvPr id="150" name="Shape 150"/>
          <p:cNvSpPr/>
          <p:nvPr/>
        </p:nvSpPr>
        <p:spPr>
          <a:xfrm>
            <a:off x="794406" y="1906599"/>
            <a:ext cx="4017874"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Get more deep into this later.</a:t>
            </a:r>
          </a:p>
        </p:txBody>
      </p:sp>
      <p:sp>
        <p:nvSpPr>
          <p:cNvPr id="151" name="Shape 151"/>
          <p:cNvSpPr/>
          <p:nvPr/>
        </p:nvSpPr>
        <p:spPr>
          <a:xfrm rot="16200000">
            <a:off x="-26770" y="4101159"/>
            <a:ext cx="1418213" cy="3629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900"/>
            </a:lvl1pPr>
          </a:lstStyle>
          <a:p>
            <a:pPr/>
            <a:r>
              <a:t>Num. Seqs.</a:t>
            </a:r>
          </a:p>
        </p:txBody>
      </p:sp>
      <p:sp>
        <p:nvSpPr>
          <p:cNvPr id="152" name="Shape 152"/>
          <p:cNvSpPr/>
          <p:nvPr/>
        </p:nvSpPr>
        <p:spPr>
          <a:xfrm>
            <a:off x="4590950" y="6249999"/>
            <a:ext cx="747686" cy="3629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900"/>
            </a:lvl1pPr>
          </a:lstStyle>
          <a:p>
            <a:pPr/>
            <a:r>
              <a:t>OTUs</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 name="Shape 4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 name="Shape 41"/>
          <p:cNvSpPr/>
          <p:nvPr>
            <p:ph type="title" idx="4294967295"/>
          </p:nvPr>
        </p:nvSpPr>
        <p:spPr>
          <a:xfrm>
            <a:off x="457200" y="482186"/>
            <a:ext cx="8229600" cy="1508126"/>
          </a:xfrm>
          <a:prstGeom prst="rect">
            <a:avLst/>
          </a:prstGeom>
        </p:spPr>
        <p:txBody>
          <a:bodyPr/>
          <a:lstStyle/>
          <a:p>
            <a:pPr/>
            <a:r>
              <a:t>About the data</a:t>
            </a:r>
          </a:p>
        </p:txBody>
      </p:sp>
      <p:graphicFrame>
        <p:nvGraphicFramePr>
          <p:cNvPr id="42" name="Table 42"/>
          <p:cNvGraphicFramePr/>
          <p:nvPr/>
        </p:nvGraphicFramePr>
        <p:xfrm>
          <a:off x="640754" y="2463799"/>
          <a:ext cx="7875192" cy="3129797"/>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965622"/>
                <a:gridCol w="1965622"/>
                <a:gridCol w="1965622"/>
                <a:gridCol w="1965622"/>
              </a:tblGrid>
              <a:tr h="623419">
                <a:tc>
                  <a:txBody>
                    <a:bodyPr/>
                    <a:lstStyle/>
                    <a:p>
                      <a:pPr algn="ctr">
                        <a:spcBef>
                          <a:spcPts val="500"/>
                        </a:spcBef>
                        <a:defRPr sz="2000"/>
                      </a:pPr>
                    </a:p>
                  </a:txBody>
                  <a:tcPr marL="63500" marR="63500" marT="63500" marB="63500" anchor="ctr" anchorCtr="0" horzOverflow="overflow"/>
                </a:tc>
                <a:tc>
                  <a:txBody>
                    <a:bodyPr/>
                    <a:lstStyle/>
                    <a:p>
                      <a:pPr algn="ctr">
                        <a:spcBef>
                          <a:spcPts val="500"/>
                        </a:spcBef>
                        <a:defRPr b="0" i="0" sz="1800">
                          <a:solidFill>
                            <a:srgbClr val="000000"/>
                          </a:solidFill>
                        </a:defRPr>
                      </a:pPr>
                      <a:r>
                        <a:rPr b="1" i="1" sz="2000">
                          <a:solidFill>
                            <a:schemeClr val="accent3">
                              <a:lumOff val="44000"/>
                            </a:schemeClr>
                          </a:solidFill>
                        </a:rPr>
                        <a:t>All</a:t>
                      </a:r>
                    </a:p>
                  </a:txBody>
                  <a:tcPr marL="63500" marR="63500" marT="63500" marB="63500" anchor="ctr" anchorCtr="0" horzOverflow="overflow"/>
                </a:tc>
                <a:tc>
                  <a:txBody>
                    <a:bodyPr/>
                    <a:lstStyle/>
                    <a:p>
                      <a:pPr algn="ctr">
                        <a:spcBef>
                          <a:spcPts val="500"/>
                        </a:spcBef>
                        <a:defRPr b="0" i="0" sz="1800">
                          <a:solidFill>
                            <a:srgbClr val="000000"/>
                          </a:solidFill>
                        </a:defRPr>
                      </a:pPr>
                      <a:r>
                        <a:rPr b="1" i="1" sz="2000">
                          <a:solidFill>
                            <a:schemeClr val="accent3">
                              <a:lumOff val="44000"/>
                            </a:schemeClr>
                          </a:solidFill>
                        </a:rPr>
                        <a:t>Males</a:t>
                      </a:r>
                    </a:p>
                  </a:txBody>
                  <a:tcPr marL="63500" marR="63500" marT="63500" marB="63500" anchor="ctr" anchorCtr="0" horzOverflow="overflow"/>
                </a:tc>
                <a:tc>
                  <a:txBody>
                    <a:bodyPr/>
                    <a:lstStyle/>
                    <a:p>
                      <a:pPr algn="ctr">
                        <a:spcBef>
                          <a:spcPts val="500"/>
                        </a:spcBef>
                        <a:defRPr b="0" i="0" sz="1800">
                          <a:solidFill>
                            <a:srgbClr val="000000"/>
                          </a:solidFill>
                        </a:defRPr>
                      </a:pPr>
                      <a:r>
                        <a:rPr b="1" i="1" sz="2000">
                          <a:solidFill>
                            <a:schemeClr val="accent3">
                              <a:lumOff val="44000"/>
                            </a:schemeClr>
                          </a:solidFill>
                        </a:rPr>
                        <a:t>Females</a:t>
                      </a:r>
                    </a:p>
                  </a:txBody>
                  <a:tcPr marL="63500" marR="63500" marT="63500" marB="63500" anchor="ctr" anchorCtr="0" horzOverflow="overflow"/>
                </a:tc>
              </a:tr>
              <a:tr h="623419">
                <a:tc>
                  <a:txBody>
                    <a:bodyPr/>
                    <a:lstStyle/>
                    <a:p>
                      <a:pPr algn="ctr">
                        <a:spcBef>
                          <a:spcPts val="500"/>
                        </a:spcBef>
                        <a:defRPr b="0" i="0" sz="1800">
                          <a:solidFill>
                            <a:srgbClr val="000000"/>
                          </a:solidFill>
                        </a:defRPr>
                      </a:pPr>
                      <a:r>
                        <a:rPr b="1" i="1" sz="2000">
                          <a:solidFill>
                            <a:schemeClr val="accent3">
                              <a:lumOff val="44000"/>
                            </a:schemeClr>
                          </a:solidFill>
                        </a:rPr>
                        <a:t>BSP/SPC</a:t>
                      </a:r>
                    </a:p>
                  </a:txBody>
                  <a:tcPr marL="63500" marR="63500" marT="63500" marB="63500" anchor="ctr" anchorCtr="0" horzOverflow="overflow"/>
                </a:tc>
                <a:tc>
                  <a:txBody>
                    <a:bodyPr/>
                    <a:lstStyle/>
                    <a:p>
                      <a:pPr algn="ctr">
                        <a:spcBef>
                          <a:spcPts val="500"/>
                        </a:spcBef>
                        <a:defRPr b="0" i="0" sz="1800"/>
                      </a:pPr>
                      <a:r>
                        <a:rPr b="1" i="1" sz="2000"/>
                        <a:t>133</a:t>
                      </a:r>
                    </a:p>
                  </a:txBody>
                  <a:tcPr marL="63500" marR="63500" marT="63500" marB="63500" anchor="ctr" anchorCtr="0" horzOverflow="overflow"/>
                </a:tc>
                <a:tc>
                  <a:txBody>
                    <a:bodyPr/>
                    <a:lstStyle/>
                    <a:p>
                      <a:pPr algn="ctr">
                        <a:spcBef>
                          <a:spcPts val="500"/>
                        </a:spcBef>
                        <a:defRPr b="0" i="0" sz="1800"/>
                      </a:pPr>
                      <a:r>
                        <a:rPr b="1" i="1" sz="2000"/>
                        <a:t>68</a:t>
                      </a:r>
                    </a:p>
                  </a:txBody>
                  <a:tcPr marL="63500" marR="63500" marT="63500" marB="63500" anchor="ctr" anchorCtr="0" horzOverflow="overflow"/>
                </a:tc>
                <a:tc>
                  <a:txBody>
                    <a:bodyPr/>
                    <a:lstStyle/>
                    <a:p>
                      <a:pPr algn="ctr">
                        <a:spcBef>
                          <a:spcPts val="500"/>
                        </a:spcBef>
                        <a:defRPr b="0" i="0" sz="1800"/>
                      </a:pPr>
                      <a:r>
                        <a:rPr b="1" i="1" sz="2000"/>
                        <a:t>65</a:t>
                      </a:r>
                    </a:p>
                  </a:txBody>
                  <a:tcPr marL="63500" marR="63500" marT="63500" marB="63500" anchor="ctr" anchorCtr="0" horzOverflow="overflow"/>
                </a:tc>
              </a:tr>
              <a:tr h="623419">
                <a:tc>
                  <a:txBody>
                    <a:bodyPr/>
                    <a:lstStyle/>
                    <a:p>
                      <a:pPr algn="ctr">
                        <a:spcBef>
                          <a:spcPts val="500"/>
                        </a:spcBef>
                        <a:defRPr b="0" i="0" sz="1800">
                          <a:solidFill>
                            <a:srgbClr val="000000"/>
                          </a:solidFill>
                        </a:defRPr>
                      </a:pPr>
                      <a:r>
                        <a:rPr b="1" i="1" sz="2000">
                          <a:solidFill>
                            <a:schemeClr val="accent3">
                              <a:lumOff val="44000"/>
                            </a:schemeClr>
                          </a:solidFill>
                        </a:rPr>
                        <a:t>FOC</a:t>
                      </a:r>
                    </a:p>
                  </a:txBody>
                  <a:tcPr marL="63500" marR="63500" marT="63500" marB="63500" anchor="ctr" anchorCtr="0" horzOverflow="overflow"/>
                </a:tc>
                <a:tc>
                  <a:txBody>
                    <a:bodyPr/>
                    <a:lstStyle/>
                    <a:p>
                      <a:pPr algn="ctr">
                        <a:spcBef>
                          <a:spcPts val="500"/>
                        </a:spcBef>
                        <a:defRPr b="0" i="0" sz="1800"/>
                      </a:pPr>
                      <a:r>
                        <a:rPr b="1" i="1" sz="2000"/>
                        <a:t>101</a:t>
                      </a:r>
                    </a:p>
                  </a:txBody>
                  <a:tcPr marL="63500" marR="63500" marT="63500" marB="63500" anchor="ctr" anchorCtr="0" horzOverflow="overflow"/>
                </a:tc>
                <a:tc>
                  <a:txBody>
                    <a:bodyPr/>
                    <a:lstStyle/>
                    <a:p>
                      <a:pPr algn="ctr">
                        <a:spcBef>
                          <a:spcPts val="500"/>
                        </a:spcBef>
                        <a:defRPr b="0" i="0" sz="1800"/>
                      </a:pPr>
                      <a:r>
                        <a:rPr b="1" i="1" sz="2000"/>
                        <a:t>49</a:t>
                      </a:r>
                    </a:p>
                  </a:txBody>
                  <a:tcPr marL="63500" marR="63500" marT="63500" marB="63500" anchor="ctr" anchorCtr="0" horzOverflow="overflow"/>
                </a:tc>
                <a:tc>
                  <a:txBody>
                    <a:bodyPr/>
                    <a:lstStyle/>
                    <a:p>
                      <a:pPr algn="ctr">
                        <a:spcBef>
                          <a:spcPts val="500"/>
                        </a:spcBef>
                        <a:defRPr b="0" i="0" sz="1800"/>
                      </a:pPr>
                      <a:r>
                        <a:rPr b="1" i="1" sz="2000"/>
                        <a:t>52</a:t>
                      </a:r>
                    </a:p>
                  </a:txBody>
                  <a:tcPr marL="63500" marR="63500" marT="63500" marB="63500" anchor="ctr" anchorCtr="0" horzOverflow="overflow"/>
                </a:tc>
              </a:tr>
              <a:tr h="623419">
                <a:tc>
                  <a:txBody>
                    <a:bodyPr/>
                    <a:lstStyle/>
                    <a:p>
                      <a:pPr algn="ctr">
                        <a:spcBef>
                          <a:spcPts val="500"/>
                        </a:spcBef>
                        <a:defRPr b="0" i="0" sz="1800">
                          <a:solidFill>
                            <a:srgbClr val="000000"/>
                          </a:solidFill>
                        </a:defRPr>
                      </a:pPr>
                      <a:r>
                        <a:rPr b="1" i="1" sz="2000">
                          <a:solidFill>
                            <a:schemeClr val="accent3">
                              <a:lumOff val="44000"/>
                            </a:schemeClr>
                          </a:solidFill>
                        </a:rPr>
                        <a:t>AGI</a:t>
                      </a:r>
                    </a:p>
                  </a:txBody>
                  <a:tcPr marL="63500" marR="63500" marT="63500" marB="63500" anchor="ctr" anchorCtr="0" horzOverflow="overflow"/>
                </a:tc>
                <a:tc>
                  <a:txBody>
                    <a:bodyPr/>
                    <a:lstStyle/>
                    <a:p>
                      <a:pPr algn="ctr">
                        <a:spcBef>
                          <a:spcPts val="500"/>
                        </a:spcBef>
                        <a:defRPr b="0" i="0" sz="1800"/>
                      </a:pPr>
                      <a:r>
                        <a:rPr b="1" i="1" sz="2000"/>
                        <a:t>9</a:t>
                      </a:r>
                    </a:p>
                  </a:txBody>
                  <a:tcPr marL="63500" marR="63500" marT="63500" marB="63500" anchor="ctr" anchorCtr="0" horzOverflow="overflow"/>
                </a:tc>
                <a:tc>
                  <a:txBody>
                    <a:bodyPr/>
                    <a:lstStyle/>
                    <a:p>
                      <a:pPr algn="ctr">
                        <a:spcBef>
                          <a:spcPts val="500"/>
                        </a:spcBef>
                        <a:defRPr sz="2000"/>
                      </a:pPr>
                    </a:p>
                  </a:txBody>
                  <a:tcPr marL="63500" marR="63500" marT="63500" marB="63500" anchor="ctr" anchorCtr="0" horzOverflow="overflow"/>
                </a:tc>
                <a:tc>
                  <a:txBody>
                    <a:bodyPr/>
                    <a:lstStyle/>
                    <a:p>
                      <a:pPr algn="ctr">
                        <a:spcBef>
                          <a:spcPts val="500"/>
                        </a:spcBef>
                        <a:defRPr sz="2000"/>
                      </a:pPr>
                    </a:p>
                  </a:txBody>
                  <a:tcPr marL="63500" marR="63500" marT="63500" marB="63500" anchor="ctr" anchorCtr="0" horzOverflow="overflow"/>
                </a:tc>
              </a:tr>
              <a:tr h="623419">
                <a:tc>
                  <a:txBody>
                    <a:bodyPr/>
                    <a:lstStyle/>
                    <a:p>
                      <a:pPr algn="ctr">
                        <a:spcBef>
                          <a:spcPts val="500"/>
                        </a:spcBef>
                        <a:defRPr b="0" i="0" sz="1800">
                          <a:solidFill>
                            <a:srgbClr val="000000"/>
                          </a:solidFill>
                        </a:defRPr>
                      </a:pPr>
                      <a:r>
                        <a:rPr b="1" i="1" sz="2000">
                          <a:solidFill>
                            <a:schemeClr val="accent3">
                              <a:lumOff val="44000"/>
                            </a:schemeClr>
                          </a:solidFill>
                        </a:rPr>
                        <a:t>Samples</a:t>
                      </a:r>
                    </a:p>
                  </a:txBody>
                  <a:tcPr marL="63500" marR="63500" marT="63500" marB="63500" anchor="ctr" anchorCtr="0" horzOverflow="overflow"/>
                </a:tc>
                <a:tc>
                  <a:txBody>
                    <a:bodyPr/>
                    <a:lstStyle/>
                    <a:p>
                      <a:pPr algn="ctr">
                        <a:spcBef>
                          <a:spcPts val="500"/>
                        </a:spcBef>
                        <a:defRPr b="0" i="0" sz="1800"/>
                      </a:pPr>
                      <a:r>
                        <a:rPr b="1" i="1" sz="2000"/>
                        <a:t>241</a:t>
                      </a:r>
                    </a:p>
                  </a:txBody>
                  <a:tcPr marL="63500" marR="63500" marT="63500" marB="63500" anchor="ctr" anchorCtr="0" horzOverflow="overflow"/>
                </a:tc>
                <a:tc>
                  <a:txBody>
                    <a:bodyPr/>
                    <a:lstStyle/>
                    <a:p>
                      <a:pPr algn="ctr">
                        <a:spcBef>
                          <a:spcPts val="500"/>
                        </a:spcBef>
                        <a:defRPr b="0" i="0" sz="1800"/>
                      </a:pPr>
                      <a:r>
                        <a:rPr b="1" i="1" sz="2000"/>
                        <a:t>117+agi_M</a:t>
                      </a:r>
                    </a:p>
                  </a:txBody>
                  <a:tcPr marL="63500" marR="63500" marT="63500" marB="63500" anchor="ctr" anchorCtr="0" horzOverflow="overflow"/>
                </a:tc>
                <a:tc>
                  <a:txBody>
                    <a:bodyPr/>
                    <a:lstStyle/>
                    <a:p>
                      <a:pPr algn="ctr">
                        <a:spcBef>
                          <a:spcPts val="500"/>
                        </a:spcBef>
                        <a:defRPr b="0" i="0" sz="1800"/>
                      </a:pPr>
                      <a:r>
                        <a:rPr b="1" i="1" sz="2000"/>
                        <a:t>117+agi_F</a:t>
                      </a:r>
                    </a:p>
                  </a:txBody>
                  <a:tcPr marL="63500" marR="63500" marT="63500" marB="63500" anchor="ctr" anchorCtr="0" horzOverflow="overflow"/>
                </a:tc>
              </a:tr>
            </a:tbl>
          </a:graphicData>
        </a:graphic>
      </p:graphicFrame>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 name="Shape 155"/>
          <p:cNvSpPr/>
          <p:nvPr/>
        </p:nvSpPr>
        <p:spPr>
          <a:xfrm>
            <a:off x="5093103" y="2435765"/>
            <a:ext cx="3844133" cy="15038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Where </a:t>
            </a:r>
            <a:r>
              <a:rPr b="1"/>
              <a:t>RA</a:t>
            </a:r>
            <a:r>
              <a:t> means the transformed relative abundance of the OTU in an individual.</a:t>
            </a:r>
          </a:p>
        </p:txBody>
      </p:sp>
      <p:pic>
        <p:nvPicPr>
          <p:cNvPr id="156" name="pasted-image.pdf"/>
          <p:cNvPicPr>
            <a:picLocks noChangeAspect="1"/>
          </p:cNvPicPr>
          <p:nvPr/>
        </p:nvPicPr>
        <p:blipFill>
          <a:blip r:embed="rId2">
            <a:extLst/>
          </a:blip>
          <a:stretch>
            <a:fillRect/>
          </a:stretch>
        </p:blipFill>
        <p:spPr>
          <a:xfrm>
            <a:off x="307840" y="1888984"/>
            <a:ext cx="4275815" cy="4084023"/>
          </a:xfrm>
          <a:prstGeom prst="rect">
            <a:avLst/>
          </a:prstGeom>
          <a:ln w="12700">
            <a:miter lim="400000"/>
          </a:ln>
        </p:spPr>
      </p:pic>
      <p:sp>
        <p:nvSpPr>
          <p:cNvPr id="157" name="Shape 157"/>
          <p:cNvSpPr/>
          <p:nvPr>
            <p:ph type="title" idx="4294967295"/>
          </p:nvPr>
        </p:nvSpPr>
        <p:spPr>
          <a:xfrm>
            <a:off x="457200" y="354803"/>
            <a:ext cx="8229600" cy="1508126"/>
          </a:xfrm>
          <a:prstGeom prst="rect">
            <a:avLst/>
          </a:prstGeom>
        </p:spPr>
        <p:txBody>
          <a:bodyPr/>
          <a:lstStyle/>
          <a:p>
            <a:pPr/>
            <a:r>
              <a:t>Data structure</a:t>
            </a:r>
          </a:p>
        </p:txBody>
      </p:sp>
      <p:sp>
        <p:nvSpPr>
          <p:cNvPr id="158" name="Shape 158"/>
          <p:cNvSpPr/>
          <p:nvPr/>
        </p:nvSpPr>
        <p:spPr>
          <a:xfrm>
            <a:off x="5093103" y="4188365"/>
            <a:ext cx="3844133" cy="1859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Due to data follows a compositional data statistics we use log-ratios for further analysis (Aitchison 2003).</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1" name="pasted-image.pdf"/>
          <p:cNvPicPr>
            <a:picLocks noChangeAspect="1"/>
          </p:cNvPicPr>
          <p:nvPr/>
        </p:nvPicPr>
        <p:blipFill>
          <a:blip r:embed="rId2">
            <a:extLst/>
          </a:blip>
          <a:stretch>
            <a:fillRect/>
          </a:stretch>
        </p:blipFill>
        <p:spPr>
          <a:xfrm>
            <a:off x="616568" y="1709966"/>
            <a:ext cx="3491264" cy="4375874"/>
          </a:xfrm>
          <a:prstGeom prst="rect">
            <a:avLst/>
          </a:prstGeom>
          <a:ln w="12700">
            <a:miter lim="400000"/>
          </a:ln>
        </p:spPr>
      </p:pic>
      <p:sp>
        <p:nvSpPr>
          <p:cNvPr id="162" name="Shape 162"/>
          <p:cNvSpPr/>
          <p:nvPr>
            <p:ph type="title" idx="4294967295"/>
          </p:nvPr>
        </p:nvSpPr>
        <p:spPr>
          <a:xfrm>
            <a:off x="457200" y="354803"/>
            <a:ext cx="8229600" cy="1508126"/>
          </a:xfrm>
          <a:prstGeom prst="rect">
            <a:avLst/>
          </a:prstGeom>
        </p:spPr>
        <p:txBody>
          <a:bodyPr/>
          <a:lstStyle/>
          <a:p>
            <a:pPr/>
            <a:r>
              <a:t>Correlation matrix</a:t>
            </a:r>
          </a:p>
        </p:txBody>
      </p:sp>
      <p:sp>
        <p:nvSpPr>
          <p:cNvPr id="163" name="Shape 163"/>
          <p:cNvSpPr/>
          <p:nvPr/>
        </p:nvSpPr>
        <p:spPr>
          <a:xfrm>
            <a:off x="5093103" y="2435765"/>
            <a:ext cx="3844133" cy="2215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Using a sliding window we generates multiples correlation matrixes.</a:t>
            </a:r>
          </a:p>
          <a:p>
            <a:pPr/>
          </a:p>
          <a:p>
            <a:pPr/>
            <a:r>
              <a:t>Later evaluation as time series.</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Shape 166"/>
          <p:cNvSpPr/>
          <p:nvPr>
            <p:ph type="title" idx="4294967295"/>
          </p:nvPr>
        </p:nvSpPr>
        <p:spPr>
          <a:xfrm>
            <a:off x="457200" y="354803"/>
            <a:ext cx="8229600" cy="1508126"/>
          </a:xfrm>
          <a:prstGeom prst="rect">
            <a:avLst/>
          </a:prstGeom>
        </p:spPr>
        <p:txBody>
          <a:bodyPr/>
          <a:lstStyle/>
          <a:p>
            <a:pPr/>
            <a:r>
              <a:t>Correlation network matrices</a:t>
            </a:r>
          </a:p>
        </p:txBody>
      </p:sp>
      <p:pic>
        <p:nvPicPr>
          <p:cNvPr id="167" name="tensor_all_1.pdf"/>
          <p:cNvPicPr>
            <a:picLocks noChangeAspect="1"/>
          </p:cNvPicPr>
          <p:nvPr/>
        </p:nvPicPr>
        <p:blipFill>
          <a:blip r:embed="rId2">
            <a:extLst/>
          </a:blip>
          <a:stretch>
            <a:fillRect/>
          </a:stretch>
        </p:blipFill>
        <p:spPr>
          <a:xfrm>
            <a:off x="1249211" y="1534488"/>
            <a:ext cx="6685766" cy="5014324"/>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 name="Best5p_strength.pdf"/>
          <p:cNvPicPr>
            <a:picLocks noChangeAspect="1"/>
          </p:cNvPicPr>
          <p:nvPr/>
        </p:nvPicPr>
        <p:blipFill>
          <a:blip r:embed="rId2">
            <a:extLst/>
          </a:blip>
          <a:stretch>
            <a:fillRect/>
          </a:stretch>
        </p:blipFill>
        <p:spPr>
          <a:xfrm>
            <a:off x="65087" y="1743749"/>
            <a:ext cx="6561227" cy="4592859"/>
          </a:xfrm>
          <a:prstGeom prst="rect">
            <a:avLst/>
          </a:prstGeom>
          <a:ln w="12700">
            <a:miter lim="400000"/>
          </a:ln>
        </p:spPr>
      </p:pic>
      <p:sp>
        <p:nvSpPr>
          <p:cNvPr id="170" name="Shape 17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1" name="Shape 171"/>
          <p:cNvSpPr/>
          <p:nvPr>
            <p:ph type="title" idx="4294967295"/>
          </p:nvPr>
        </p:nvSpPr>
        <p:spPr>
          <a:xfrm>
            <a:off x="457200" y="354803"/>
            <a:ext cx="8229600" cy="1508126"/>
          </a:xfrm>
          <a:prstGeom prst="rect">
            <a:avLst/>
          </a:prstGeom>
        </p:spPr>
        <p:txBody>
          <a:bodyPr/>
          <a:lstStyle/>
          <a:p>
            <a:pPr/>
            <a:r>
              <a:t>Network metics</a:t>
            </a:r>
          </a:p>
        </p:txBody>
      </p:sp>
      <p:sp>
        <p:nvSpPr>
          <p:cNvPr id="172" name="Shape 172"/>
          <p:cNvSpPr/>
          <p:nvPr/>
        </p:nvSpPr>
        <p:spPr>
          <a:xfrm>
            <a:off x="5863302" y="1834767"/>
            <a:ext cx="3205741" cy="1503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Nodes with high degree are interacting, structurally or functionally.</a:t>
            </a:r>
          </a:p>
        </p:txBody>
      </p:sp>
      <p:sp>
        <p:nvSpPr>
          <p:cNvPr id="173" name="Shape 173"/>
          <p:cNvSpPr/>
          <p:nvPr/>
        </p:nvSpPr>
        <p:spPr>
          <a:xfrm>
            <a:off x="6116127" y="4499577"/>
            <a:ext cx="2924684" cy="15038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Elderly loose high connected nodes and gender convergence.</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6" name="Shape 176"/>
          <p:cNvSpPr/>
          <p:nvPr>
            <p:ph type="title" idx="4294967295"/>
          </p:nvPr>
        </p:nvSpPr>
        <p:spPr>
          <a:xfrm>
            <a:off x="457200" y="354803"/>
            <a:ext cx="8229600" cy="1508126"/>
          </a:xfrm>
          <a:prstGeom prst="rect">
            <a:avLst/>
          </a:prstGeom>
        </p:spPr>
        <p:txBody>
          <a:bodyPr/>
          <a:lstStyle/>
          <a:p>
            <a:pPr/>
            <a:r>
              <a:t>Network metics</a:t>
            </a:r>
          </a:p>
        </p:txBody>
      </p:sp>
      <p:pic>
        <p:nvPicPr>
          <p:cNvPr id="177" name="Best5p_TopOTUstrengthMales.pdf"/>
          <p:cNvPicPr>
            <a:picLocks noChangeAspect="1"/>
          </p:cNvPicPr>
          <p:nvPr/>
        </p:nvPicPr>
        <p:blipFill>
          <a:blip r:embed="rId2">
            <a:extLst/>
          </a:blip>
          <a:stretch>
            <a:fillRect/>
          </a:stretch>
        </p:blipFill>
        <p:spPr>
          <a:xfrm>
            <a:off x="184655" y="1678691"/>
            <a:ext cx="4681568" cy="3277098"/>
          </a:xfrm>
          <a:prstGeom prst="rect">
            <a:avLst/>
          </a:prstGeom>
          <a:ln w="12700">
            <a:miter lim="400000"/>
          </a:ln>
        </p:spPr>
      </p:pic>
      <p:pic>
        <p:nvPicPr>
          <p:cNvPr id="178" name="Best5p_TopOTUstrengthFemales.pdf"/>
          <p:cNvPicPr>
            <a:picLocks noChangeAspect="1"/>
          </p:cNvPicPr>
          <p:nvPr/>
        </p:nvPicPr>
        <p:blipFill>
          <a:blip r:embed="rId3">
            <a:extLst/>
          </a:blip>
          <a:stretch>
            <a:fillRect/>
          </a:stretch>
        </p:blipFill>
        <p:spPr>
          <a:xfrm>
            <a:off x="4277778" y="1678691"/>
            <a:ext cx="4681567" cy="3277098"/>
          </a:xfrm>
          <a:prstGeom prst="rect">
            <a:avLst/>
          </a:prstGeom>
          <a:ln w="12700">
            <a:miter lim="400000"/>
          </a:ln>
        </p:spPr>
      </p:pic>
      <p:sp>
        <p:nvSpPr>
          <p:cNvPr id="179" name="Shape 179"/>
          <p:cNvSpPr/>
          <p:nvPr/>
        </p:nvSpPr>
        <p:spPr>
          <a:xfrm>
            <a:off x="920336" y="5139657"/>
            <a:ext cx="7303328" cy="792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Hubs between males and females look a bit different. Get in deep later.</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 name="Shape 182"/>
          <p:cNvSpPr/>
          <p:nvPr>
            <p:ph type="title" idx="4294967295"/>
          </p:nvPr>
        </p:nvSpPr>
        <p:spPr>
          <a:xfrm>
            <a:off x="457200" y="354803"/>
            <a:ext cx="8229600" cy="1508126"/>
          </a:xfrm>
          <a:prstGeom prst="rect">
            <a:avLst/>
          </a:prstGeom>
        </p:spPr>
        <p:txBody>
          <a:bodyPr/>
          <a:lstStyle/>
          <a:p>
            <a:pPr/>
            <a:r>
              <a:t>Matrice metics</a:t>
            </a:r>
          </a:p>
        </p:txBody>
      </p:sp>
      <p:pic>
        <p:nvPicPr>
          <p:cNvPr id="183" name="Best5p_clusteringCoef.pdf"/>
          <p:cNvPicPr>
            <a:picLocks noChangeAspect="1"/>
          </p:cNvPicPr>
          <p:nvPr/>
        </p:nvPicPr>
        <p:blipFill>
          <a:blip r:embed="rId2">
            <a:extLst/>
          </a:blip>
          <a:stretch>
            <a:fillRect/>
          </a:stretch>
        </p:blipFill>
        <p:spPr>
          <a:xfrm>
            <a:off x="115331" y="1871186"/>
            <a:ext cx="6192866" cy="4335006"/>
          </a:xfrm>
          <a:prstGeom prst="rect">
            <a:avLst/>
          </a:prstGeom>
          <a:ln w="12700">
            <a:miter lim="400000"/>
          </a:ln>
        </p:spPr>
      </p:pic>
      <p:sp>
        <p:nvSpPr>
          <p:cNvPr id="184" name="Shape 184"/>
          <p:cNvSpPr/>
          <p:nvPr/>
        </p:nvSpPr>
        <p:spPr>
          <a:xfrm>
            <a:off x="6105967" y="2000217"/>
            <a:ext cx="2924684" cy="1859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The level of clustering between male and female are different specially around 50’s.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Banners_and_Alerts_and_Session__New_Session.png"/>
          <p:cNvPicPr>
            <a:picLocks noChangeAspect="1"/>
          </p:cNvPicPr>
          <p:nvPr/>
        </p:nvPicPr>
        <p:blipFill>
          <a:blip r:embed="rId2">
            <a:extLst/>
          </a:blip>
          <a:stretch>
            <a:fillRect/>
          </a:stretch>
        </p:blipFill>
        <p:spPr>
          <a:xfrm>
            <a:off x="200977" y="2478445"/>
            <a:ext cx="8399102" cy="3817369"/>
          </a:xfrm>
          <a:prstGeom prst="rect">
            <a:avLst/>
          </a:prstGeom>
          <a:ln w="12700">
            <a:miter lim="400000"/>
          </a:ln>
        </p:spPr>
      </p:pic>
      <p:sp>
        <p:nvSpPr>
          <p:cNvPr id="188" name="Shape 188"/>
          <p:cNvSpPr/>
          <p:nvPr/>
        </p:nvSpPr>
        <p:spPr>
          <a:xfrm>
            <a:off x="639525" y="1172803"/>
            <a:ext cx="7522005" cy="1148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Topologies of the network for males with mean age of 34 (left) and 55 (right). Contrasting clustering and strength values.</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1" name="Shape 191"/>
          <p:cNvSpPr/>
          <p:nvPr/>
        </p:nvSpPr>
        <p:spPr>
          <a:xfrm>
            <a:off x="618113" y="1950625"/>
            <a:ext cx="8229601" cy="3993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Our first approach to generate the correlation matrixes using </a:t>
            </a:r>
          </a:p>
          <a:p>
            <a:pPr/>
            <a:r>
              <a:t>log-ratios and cosine distance give us many spurious values therefore we are exploring:</a:t>
            </a:r>
          </a:p>
          <a:p>
            <a:pPr/>
          </a:p>
          <a:p>
            <a:pPr lvl="1" marL="1036052" indent="-401052">
              <a:buSzPct val="100000"/>
              <a:buAutoNum type="arabicParenR" startAt="1"/>
            </a:pPr>
            <a:r>
              <a:t>John Baines suggests to use Sparcc algorithm (2012) and relative ones (REBACCA - 2015) to generate the correlation matrix.</a:t>
            </a:r>
          </a:p>
          <a:p>
            <a:pPr lvl="1" marL="1036052" indent="-401052">
              <a:buSzPct val="100000"/>
              <a:buAutoNum type="arabicParenR" startAt="1"/>
            </a:pPr>
          </a:p>
          <a:p>
            <a:pPr lvl="1" marL="1036052" indent="-401052">
              <a:buSzPct val="100000"/>
              <a:buAutoNum type="arabicParenR" startAt="3"/>
            </a:pPr>
            <a:r>
              <a:t>We are exploring to generate a Covariance matrix to assess OTUs relationships using SPIEC-EASI algorithm (2015). (more complex than Sparcc)</a:t>
            </a:r>
          </a:p>
        </p:txBody>
      </p:sp>
      <p:sp>
        <p:nvSpPr>
          <p:cNvPr id="192" name="Shape 192"/>
          <p:cNvSpPr/>
          <p:nvPr>
            <p:ph type="title" idx="4294967295"/>
          </p:nvPr>
        </p:nvSpPr>
        <p:spPr>
          <a:xfrm>
            <a:off x="457200" y="354803"/>
            <a:ext cx="8229600" cy="1508126"/>
          </a:xfrm>
          <a:prstGeom prst="rect">
            <a:avLst/>
          </a:prstGeom>
        </p:spPr>
        <p:txBody>
          <a:bodyPr/>
          <a:lstStyle/>
          <a:p>
            <a:pPr/>
            <a:r>
              <a:t>Ongoing work…</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 name="Shape 195"/>
          <p:cNvSpPr/>
          <p:nvPr/>
        </p:nvSpPr>
        <p:spPr>
          <a:xfrm>
            <a:off x="557153" y="1899825"/>
            <a:ext cx="8229601" cy="4348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01052" indent="-401052">
              <a:buSzPct val="100000"/>
              <a:buAutoNum type="arabicParenR" startAt="1"/>
            </a:pPr>
            <a:r>
              <a:t>Once the “relationship” matrices are done, collaborative partners from Spain ( Dr. Javier Buldú, at the Center for Biomedical Engineering of the Technical University of Madrid) will assist me to analyze this time series framework to model the dynamics in microbial relationships through aging.</a:t>
            </a:r>
          </a:p>
          <a:p>
            <a:pPr/>
          </a:p>
          <a:p>
            <a:pPr marL="401052" indent="-401052">
              <a:buSzPct val="100000"/>
              <a:buAutoNum type="arabicParenR" startAt="2"/>
            </a:pPr>
            <a:r>
              <a:t>For most relevant microbial clusters we are going to generate its possible functional profile, and then with the assistance of Christoph Kaleta, we will perform a flux balance analysis to know whether the cluster has a functional dependency or not. </a:t>
            </a:r>
          </a:p>
        </p:txBody>
      </p:sp>
      <p:sp>
        <p:nvSpPr>
          <p:cNvPr id="196" name="Shape 196"/>
          <p:cNvSpPr/>
          <p:nvPr>
            <p:ph type="title" idx="4294967295"/>
          </p:nvPr>
        </p:nvSpPr>
        <p:spPr>
          <a:xfrm>
            <a:off x="457200" y="354803"/>
            <a:ext cx="8229600" cy="1508126"/>
          </a:xfrm>
          <a:prstGeom prst="rect">
            <a:avLst/>
          </a:prstGeom>
        </p:spPr>
        <p:txBody>
          <a:bodyPr/>
          <a:lstStyle/>
          <a:p>
            <a:pPr/>
            <a:r>
              <a:t>Next steps</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 name="Shape 4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 name="Shape 45"/>
          <p:cNvSpPr/>
          <p:nvPr>
            <p:ph type="title" idx="4294967295"/>
          </p:nvPr>
        </p:nvSpPr>
        <p:spPr>
          <a:xfrm>
            <a:off x="457200" y="482186"/>
            <a:ext cx="8229600" cy="1508126"/>
          </a:xfrm>
          <a:prstGeom prst="rect">
            <a:avLst/>
          </a:prstGeom>
        </p:spPr>
        <p:txBody>
          <a:bodyPr/>
          <a:lstStyle/>
          <a:p>
            <a:pPr/>
            <a:r>
              <a:t>About the data</a:t>
            </a:r>
          </a:p>
        </p:txBody>
      </p:sp>
      <p:sp>
        <p:nvSpPr>
          <p:cNvPr id="46" name="Shape 46"/>
          <p:cNvSpPr/>
          <p:nvPr/>
        </p:nvSpPr>
        <p:spPr>
          <a:xfrm>
            <a:off x="558438" y="2068786"/>
            <a:ext cx="8027124" cy="221631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100"/>
            </a:pPr>
            <a:r>
              <a:t>A whole genome sequencing (metagenes) was performed to12 samples using our budget plus 9 from centenarians.</a:t>
            </a:r>
          </a:p>
          <a:p>
            <a:pPr>
              <a:defRPr sz="2100"/>
            </a:pPr>
          </a:p>
          <a:p>
            <a:pPr>
              <a:defRPr sz="2100"/>
            </a:pPr>
            <a:r>
              <a:t>FOC_236, FOC_253, FOC_291, FOC_306, FOC_341, FOC_346, FOC_366, BSPSPC_168, BSPSPC_462, BSPSPC_468, BSPSPC_475, BSPSPC_489.</a:t>
            </a:r>
          </a:p>
          <a:p>
            <a:pPr>
              <a:defRPr sz="2100"/>
            </a:pPr>
            <a:r>
              <a:t>** Fiete, are These included in the whole batch of 54? or are extra.</a:t>
            </a:r>
          </a:p>
        </p:txBody>
      </p:sp>
      <p:sp>
        <p:nvSpPr>
          <p:cNvPr id="47" name="Shape 47"/>
          <p:cNvSpPr/>
          <p:nvPr/>
        </p:nvSpPr>
        <p:spPr>
          <a:xfrm>
            <a:off x="643790" y="4703985"/>
            <a:ext cx="7574509" cy="11482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We are going to use 54 more metagenomes from FOC/SPC batches for later analysis. From this 47 sequencing libraries got so far.</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Shape 201"/>
          <p:cNvSpPr/>
          <p:nvPr/>
        </p:nvSpPr>
        <p:spPr>
          <a:xfrm>
            <a:off x="3736610" y="3124266"/>
            <a:ext cx="1670780" cy="6094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700"/>
            </a:lvl1pPr>
          </a:lstStyle>
          <a:p>
            <a:pPr/>
            <a:r>
              <a:t>Extra…</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Shape 204"/>
          <p:cNvSpPr/>
          <p:nvPr>
            <p:ph type="title" idx="4294967295"/>
          </p:nvPr>
        </p:nvSpPr>
        <p:spPr>
          <a:xfrm>
            <a:off x="457200" y="354803"/>
            <a:ext cx="8229600" cy="1508126"/>
          </a:xfrm>
          <a:prstGeom prst="rect">
            <a:avLst/>
          </a:prstGeom>
        </p:spPr>
        <p:txBody>
          <a:bodyPr/>
          <a:lstStyle/>
          <a:p>
            <a:pPr/>
            <a:r>
              <a:t>Where data comes from?</a:t>
            </a:r>
          </a:p>
        </p:txBody>
      </p:sp>
      <p:pic>
        <p:nvPicPr>
          <p:cNvPr id="205" name="pasted-image.png"/>
          <p:cNvPicPr>
            <a:picLocks noChangeAspect="1"/>
          </p:cNvPicPr>
          <p:nvPr/>
        </p:nvPicPr>
        <p:blipFill>
          <a:blip r:embed="rId2">
            <a:extLst/>
          </a:blip>
          <a:stretch>
            <a:fillRect/>
          </a:stretch>
        </p:blipFill>
        <p:spPr>
          <a:xfrm>
            <a:off x="827422" y="5084017"/>
            <a:ext cx="5816632" cy="1427230"/>
          </a:xfrm>
          <a:prstGeom prst="rect">
            <a:avLst/>
          </a:prstGeom>
          <a:ln w="12700">
            <a:miter lim="400000"/>
          </a:ln>
        </p:spPr>
      </p:pic>
      <p:sp>
        <p:nvSpPr>
          <p:cNvPr id="206" name="Shape 206"/>
          <p:cNvSpPr/>
          <p:nvPr/>
        </p:nvSpPr>
        <p:spPr>
          <a:xfrm>
            <a:off x="6550937" y="6379776"/>
            <a:ext cx="1636190"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400"/>
            </a:pPr>
            <a:r>
              <a:t>Fadrosh </a:t>
            </a:r>
            <a:r>
              <a:rPr i="1"/>
              <a:t>et al.</a:t>
            </a:r>
            <a:r>
              <a:t> 2014</a:t>
            </a:r>
          </a:p>
        </p:txBody>
      </p:sp>
      <p:pic>
        <p:nvPicPr>
          <p:cNvPr id="207" name="pasted-image.png"/>
          <p:cNvPicPr>
            <a:picLocks noChangeAspect="1"/>
          </p:cNvPicPr>
          <p:nvPr/>
        </p:nvPicPr>
        <p:blipFill>
          <a:blip r:embed="rId3">
            <a:extLst/>
          </a:blip>
          <a:srcRect l="0" t="0" r="0" b="0"/>
          <a:stretch>
            <a:fillRect/>
          </a:stretch>
        </p:blipFill>
        <p:spPr>
          <a:xfrm>
            <a:off x="1219216" y="3205877"/>
            <a:ext cx="5439444" cy="1734017"/>
          </a:xfrm>
          <a:prstGeom prst="rect">
            <a:avLst/>
          </a:prstGeom>
          <a:ln w="12700">
            <a:miter lim="400000"/>
          </a:ln>
        </p:spPr>
      </p:pic>
      <p:sp>
        <p:nvSpPr>
          <p:cNvPr id="208" name="Shape 208"/>
          <p:cNvSpPr/>
          <p:nvPr/>
        </p:nvSpPr>
        <p:spPr>
          <a:xfrm flipV="1">
            <a:off x="1147635" y="3867859"/>
            <a:ext cx="2061769" cy="1229720"/>
          </a:xfrm>
          <a:prstGeom prst="line">
            <a:avLst/>
          </a:prstGeom>
          <a:ln w="25400">
            <a:solidFill>
              <a:srgbClr val="3B3B3B"/>
            </a:solidFill>
            <a:bevel/>
            <a:headEnd type="arrow"/>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209" name="Shape 209"/>
          <p:cNvSpPr/>
          <p:nvPr/>
        </p:nvSpPr>
        <p:spPr>
          <a:xfrm flipH="1" flipV="1">
            <a:off x="4538099" y="3864336"/>
            <a:ext cx="1986318" cy="1237299"/>
          </a:xfrm>
          <a:prstGeom prst="line">
            <a:avLst/>
          </a:prstGeom>
          <a:ln w="25400">
            <a:solidFill>
              <a:srgbClr val="3B3B3B"/>
            </a:solidFill>
            <a:bevel/>
            <a:headEnd type="arrow"/>
          </a:ln>
          <a:effectLst>
            <a:outerShdw sx="100000" sy="100000" kx="0" ky="0" algn="b" rotWithShape="0" blurRad="38100" dist="20000" dir="5400000">
              <a:srgbClr val="000000">
                <a:alpha val="38000"/>
              </a:srgbClr>
            </a:outerShdw>
          </a:effectLst>
        </p:spPr>
        <p:txBody>
          <a:bodyPr lIns="45719" rIns="45719"/>
          <a:lstStyle/>
          <a:p>
            <a:pPr defTabSz="457200">
              <a:defRPr sz="1200">
                <a:latin typeface="+mn-lt"/>
                <a:ea typeface="+mn-ea"/>
                <a:cs typeface="+mn-cs"/>
                <a:sym typeface="Helvetica"/>
              </a:defRPr>
            </a:pPr>
          </a:p>
        </p:txBody>
      </p:sp>
      <p:sp>
        <p:nvSpPr>
          <p:cNvPr id="210" name="Shape 210"/>
          <p:cNvSpPr/>
          <p:nvPr/>
        </p:nvSpPr>
        <p:spPr>
          <a:xfrm>
            <a:off x="6630938" y="3572955"/>
            <a:ext cx="1476188"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16S rRNA</a:t>
            </a:r>
          </a:p>
        </p:txBody>
      </p:sp>
      <p:sp>
        <p:nvSpPr>
          <p:cNvPr id="211" name="Shape 211"/>
          <p:cNvSpPr/>
          <p:nvPr>
            <p:ph type="body" idx="4294967295"/>
          </p:nvPr>
        </p:nvSpPr>
        <p:spPr>
          <a:prstGeom prst="rect">
            <a:avLst/>
          </a:prstGeom>
        </p:spPr>
        <p:txBody>
          <a:bodyPr/>
          <a:lstStyle/>
          <a:p>
            <a:pPr/>
            <a:r>
              <a:t>16S gene - exists universally among bacteria</a:t>
            </a:r>
          </a:p>
          <a:p>
            <a:pPr/>
            <a:r>
              <a:t>Highly conserved regions (V3-V4)</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4" name="Shape 214"/>
          <p:cNvSpPr/>
          <p:nvPr>
            <p:ph type="title" idx="4294967295"/>
          </p:nvPr>
        </p:nvSpPr>
        <p:spPr>
          <a:xfrm>
            <a:off x="457200" y="482186"/>
            <a:ext cx="8229600" cy="1508126"/>
          </a:xfrm>
          <a:prstGeom prst="rect">
            <a:avLst/>
          </a:prstGeom>
        </p:spPr>
        <p:txBody>
          <a:bodyPr/>
          <a:lstStyle/>
          <a:p>
            <a:pPr/>
            <a:r>
              <a:t>Working with data</a:t>
            </a:r>
          </a:p>
        </p:txBody>
      </p:sp>
      <p:sp>
        <p:nvSpPr>
          <p:cNvPr id="215" name="Shape 215"/>
          <p:cNvSpPr/>
          <p:nvPr>
            <p:ph type="body" idx="4294967295"/>
          </p:nvPr>
        </p:nvSpPr>
        <p:spPr>
          <a:prstGeom prst="rect">
            <a:avLst/>
          </a:prstGeom>
        </p:spPr>
        <p:txBody>
          <a:bodyPr/>
          <a:lstStyle/>
          <a:p>
            <a:pPr/>
            <a:r>
              <a:t>16S variability rate has been determined experimentally:</a:t>
            </a:r>
          </a:p>
          <a:p>
            <a:pPr lvl="1" marL="800100" indent="-342900">
              <a:buChar char="•"/>
            </a:pPr>
            <a:r>
              <a:t>≥ 99% Species level</a:t>
            </a:r>
          </a:p>
          <a:p>
            <a:pPr lvl="1" marL="800100" indent="-342900">
              <a:buChar char="•"/>
            </a:pPr>
            <a:r>
              <a:t>≥ 97% Genus level</a:t>
            </a:r>
          </a:p>
          <a:p>
            <a:pPr lvl="1" marL="800100" indent="-342900">
              <a:buChar char="•"/>
            </a:pPr>
            <a:r>
              <a:t>≥ 95% Family level</a:t>
            </a:r>
          </a:p>
        </p:txBody>
      </p:sp>
      <p:pic>
        <p:nvPicPr>
          <p:cNvPr id="216" name="image.pdf"/>
          <p:cNvPicPr>
            <a:picLocks noChangeAspect="1"/>
          </p:cNvPicPr>
          <p:nvPr/>
        </p:nvPicPr>
        <p:blipFill>
          <a:blip r:embed="rId2">
            <a:extLst/>
          </a:blip>
          <a:stretch>
            <a:fillRect/>
          </a:stretch>
        </p:blipFill>
        <p:spPr>
          <a:xfrm>
            <a:off x="4851508" y="3268612"/>
            <a:ext cx="3627365" cy="3161674"/>
          </a:xfrm>
          <a:prstGeom prst="rect">
            <a:avLst/>
          </a:prstGeom>
          <a:ln w="12700">
            <a:miter lim="400000"/>
          </a:ln>
        </p:spPr>
      </p:pic>
      <p:sp>
        <p:nvSpPr>
          <p:cNvPr id="217" name="Shape 217"/>
          <p:cNvSpPr/>
          <p:nvPr/>
        </p:nvSpPr>
        <p:spPr>
          <a:xfrm>
            <a:off x="1194566" y="5554476"/>
            <a:ext cx="477377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Operational Taxonomic Unit (OTU)</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 name="Shape 220"/>
          <p:cNvSpPr/>
          <p:nvPr>
            <p:ph type="title" idx="4294967295"/>
          </p:nvPr>
        </p:nvSpPr>
        <p:spPr>
          <a:xfrm>
            <a:off x="457200" y="482186"/>
            <a:ext cx="8229600" cy="1508126"/>
          </a:xfrm>
          <a:prstGeom prst="rect">
            <a:avLst/>
          </a:prstGeom>
        </p:spPr>
        <p:txBody>
          <a:bodyPr/>
          <a:lstStyle/>
          <a:p>
            <a:pPr/>
            <a:r>
              <a:t>Working with data</a:t>
            </a:r>
          </a:p>
        </p:txBody>
      </p:sp>
      <p:graphicFrame>
        <p:nvGraphicFramePr>
          <p:cNvPr id="221" name="Table 221"/>
          <p:cNvGraphicFramePr/>
          <p:nvPr/>
        </p:nvGraphicFramePr>
        <p:xfrm>
          <a:off x="894159" y="2546535"/>
          <a:ext cx="2957731" cy="3545075"/>
        </p:xfrm>
        <a:graphic xmlns:a="http://schemas.openxmlformats.org/drawingml/2006/main">
          <a:graphicData uri="http://schemas.openxmlformats.org/drawingml/2006/table">
            <a:tbl>
              <a:tblPr firstCol="1" firstRow="1" lastCol="0" lastRow="0" bandCol="0" bandRow="1" rtl="0">
                <a:tableStyleId>{EEE7283C-3CF3-47DC-8721-378D4A62B228}</a:tableStyleId>
              </a:tblPr>
              <a:tblGrid>
                <a:gridCol w="1472515"/>
                <a:gridCol w="1472515"/>
              </a:tblGrid>
              <a:tr h="706474">
                <a:tc>
                  <a:txBody>
                    <a:bodyPr/>
                    <a:lstStyle/>
                    <a:p>
                      <a:pPr algn="l">
                        <a:spcBef>
                          <a:spcPts val="500"/>
                        </a:spcBef>
                        <a:defRPr sz="2400"/>
                      </a:pPr>
                    </a:p>
                  </a:txBody>
                  <a:tcPr marL="63500" marR="63500" marT="63500" marB="63500" anchor="t" anchorCtr="0" horzOverflow="overflow">
                    <a:noFill/>
                  </a:tcPr>
                </a:tc>
                <a:tc>
                  <a:txBody>
                    <a:bodyPr/>
                    <a:lstStyle/>
                    <a:p>
                      <a:pPr algn="ctr">
                        <a:spcBef>
                          <a:spcPts val="500"/>
                        </a:spcBef>
                        <a:defRPr b="0" i="0" sz="1800">
                          <a:solidFill>
                            <a:srgbClr val="000000"/>
                          </a:solidFill>
                        </a:defRPr>
                      </a:pPr>
                      <a:r>
                        <a:rPr b="1" i="1" sz="2400">
                          <a:solidFill>
                            <a:schemeClr val="accent3">
                              <a:lumOff val="44000"/>
                            </a:schemeClr>
                          </a:solidFill>
                        </a:rPr>
                        <a:t>No. Seq.</a:t>
                      </a:r>
                    </a:p>
                  </a:txBody>
                  <a:tcPr marL="63500" marR="63500" marT="63500" marB="63500" anchor="ctr" anchorCtr="0" horzOverflow="overflow"/>
                </a:tc>
              </a:tr>
              <a:tr h="706474">
                <a:tc>
                  <a:txBody>
                    <a:bodyPr/>
                    <a:lstStyle/>
                    <a:p>
                      <a:pPr algn="ctr">
                        <a:spcBef>
                          <a:spcPts val="500"/>
                        </a:spcBef>
                        <a:defRPr b="0" i="0" sz="1800">
                          <a:solidFill>
                            <a:srgbClr val="000000"/>
                          </a:solidFill>
                        </a:defRPr>
                      </a:pPr>
                      <a:r>
                        <a:rPr b="1" i="1" sz="2400">
                          <a:solidFill>
                            <a:schemeClr val="accent3">
                              <a:lumOff val="44000"/>
                            </a:schemeClr>
                          </a:solidFill>
                        </a:rPr>
                        <a:t>OTU_1</a:t>
                      </a:r>
                    </a:p>
                  </a:txBody>
                  <a:tcPr marL="63500" marR="63500" marT="63500" marB="63500" anchor="ctr" anchorCtr="0" horzOverflow="overflow"/>
                </a:tc>
                <a:tc>
                  <a:txBody>
                    <a:bodyPr/>
                    <a:lstStyle/>
                    <a:p>
                      <a:pPr algn="ctr">
                        <a:spcBef>
                          <a:spcPts val="500"/>
                        </a:spcBef>
                        <a:defRPr b="0" i="0" sz="1800"/>
                      </a:pPr>
                      <a:r>
                        <a:rPr b="1" i="1" sz="2400"/>
                        <a:t>50</a:t>
                      </a:r>
                    </a:p>
                  </a:txBody>
                  <a:tcPr marL="63500" marR="63500" marT="63500" marB="63500" anchor="ctr" anchorCtr="0" horzOverflow="overflow"/>
                </a:tc>
              </a:tr>
              <a:tr h="706474">
                <a:tc>
                  <a:txBody>
                    <a:bodyPr/>
                    <a:lstStyle/>
                    <a:p>
                      <a:pPr algn="ctr">
                        <a:spcBef>
                          <a:spcPts val="500"/>
                        </a:spcBef>
                        <a:defRPr b="0" i="0" sz="1800">
                          <a:solidFill>
                            <a:srgbClr val="000000"/>
                          </a:solidFill>
                        </a:defRPr>
                      </a:pPr>
                      <a:r>
                        <a:rPr b="1" i="1" sz="2400">
                          <a:solidFill>
                            <a:schemeClr val="accent3">
                              <a:lumOff val="44000"/>
                            </a:schemeClr>
                          </a:solidFill>
                        </a:rPr>
                        <a:t>OTU_2</a:t>
                      </a:r>
                    </a:p>
                  </a:txBody>
                  <a:tcPr marL="63500" marR="63500" marT="63500" marB="63500" anchor="ctr" anchorCtr="0" horzOverflow="overflow"/>
                </a:tc>
                <a:tc>
                  <a:txBody>
                    <a:bodyPr/>
                    <a:lstStyle/>
                    <a:p>
                      <a:pPr algn="ctr">
                        <a:spcBef>
                          <a:spcPts val="500"/>
                        </a:spcBef>
                        <a:defRPr b="0" i="0" sz="1800"/>
                      </a:pPr>
                      <a:r>
                        <a:rPr b="1" i="1" sz="2400"/>
                        <a:t>20</a:t>
                      </a:r>
                    </a:p>
                  </a:txBody>
                  <a:tcPr marL="63500" marR="63500" marT="63500" marB="63500" anchor="ctr" anchorCtr="0" horzOverflow="overflow"/>
                </a:tc>
              </a:tr>
              <a:tr h="706474">
                <a:tc>
                  <a:txBody>
                    <a:bodyPr/>
                    <a:lstStyle/>
                    <a:p>
                      <a:pPr algn="ctr">
                        <a:spcBef>
                          <a:spcPts val="500"/>
                        </a:spcBef>
                        <a:defRPr b="0" i="0" sz="1800">
                          <a:solidFill>
                            <a:srgbClr val="000000"/>
                          </a:solidFill>
                        </a:defRPr>
                      </a:pPr>
                      <a:r>
                        <a:rPr b="1" i="1" sz="2400">
                          <a:solidFill>
                            <a:schemeClr val="accent3">
                              <a:lumOff val="44000"/>
                            </a:schemeClr>
                          </a:solidFill>
                        </a:rPr>
                        <a:t>OTU_3</a:t>
                      </a:r>
                    </a:p>
                  </a:txBody>
                  <a:tcPr marL="63500" marR="63500" marT="63500" marB="63500" anchor="ctr" anchorCtr="0" horzOverflow="overflow"/>
                </a:tc>
                <a:tc>
                  <a:txBody>
                    <a:bodyPr/>
                    <a:lstStyle/>
                    <a:p>
                      <a:pPr algn="ctr">
                        <a:spcBef>
                          <a:spcPts val="500"/>
                        </a:spcBef>
                        <a:defRPr b="0" i="0" sz="1800"/>
                      </a:pPr>
                      <a:r>
                        <a:rPr b="1" i="1" sz="2400"/>
                        <a:t>300</a:t>
                      </a:r>
                    </a:p>
                  </a:txBody>
                  <a:tcPr marL="63500" marR="63500" marT="63500" marB="63500" anchor="ctr" anchorCtr="0" horzOverflow="overflow"/>
                </a:tc>
              </a:tr>
              <a:tr h="706474">
                <a:tc>
                  <a:txBody>
                    <a:bodyPr/>
                    <a:lstStyle/>
                    <a:p>
                      <a:pPr algn="ctr">
                        <a:spcBef>
                          <a:spcPts val="500"/>
                        </a:spcBef>
                        <a:defRPr b="0" i="0" sz="1800">
                          <a:solidFill>
                            <a:srgbClr val="000000"/>
                          </a:solidFill>
                        </a:defRPr>
                      </a:pPr>
                      <a:r>
                        <a:rPr b="1" i="1" sz="2400">
                          <a:solidFill>
                            <a:schemeClr val="accent3">
                              <a:lumOff val="44000"/>
                            </a:schemeClr>
                          </a:solidFill>
                        </a:rPr>
                        <a:t>OTU_4</a:t>
                      </a:r>
                    </a:p>
                  </a:txBody>
                  <a:tcPr marL="63500" marR="63500" marT="63500" marB="63500" anchor="ctr" anchorCtr="0" horzOverflow="overflow"/>
                </a:tc>
                <a:tc>
                  <a:txBody>
                    <a:bodyPr/>
                    <a:lstStyle/>
                    <a:p>
                      <a:pPr algn="ctr">
                        <a:spcBef>
                          <a:spcPts val="500"/>
                        </a:spcBef>
                        <a:defRPr b="0" i="0" sz="1800"/>
                      </a:pPr>
                      <a:r>
                        <a:rPr b="1" i="1" sz="2400"/>
                        <a:t>100</a:t>
                      </a:r>
                    </a:p>
                  </a:txBody>
                  <a:tcPr marL="63500" marR="63500" marT="63500" marB="63500" anchor="ctr" anchorCtr="0" horzOverflow="overflow"/>
                </a:tc>
              </a:tr>
            </a:tbl>
          </a:graphicData>
        </a:graphic>
      </p:graphicFrame>
      <p:sp>
        <p:nvSpPr>
          <p:cNvPr id="222" name="Shape 222"/>
          <p:cNvSpPr/>
          <p:nvPr/>
        </p:nvSpPr>
        <p:spPr>
          <a:xfrm>
            <a:off x="2291733" y="1931273"/>
            <a:ext cx="1763723"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Abundance</a:t>
            </a:r>
          </a:p>
        </p:txBody>
      </p:sp>
      <p:sp>
        <p:nvSpPr>
          <p:cNvPr id="223" name="Shape 223"/>
          <p:cNvSpPr/>
          <p:nvPr/>
        </p:nvSpPr>
        <p:spPr>
          <a:xfrm>
            <a:off x="5300783" y="1931273"/>
            <a:ext cx="3161517"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b="1"/>
              <a:t>Richness</a:t>
            </a:r>
            <a:r>
              <a:t> = No. OTUs</a:t>
            </a:r>
          </a:p>
        </p:txBody>
      </p:sp>
      <p:sp>
        <p:nvSpPr>
          <p:cNvPr id="224" name="Shape 224"/>
          <p:cNvSpPr/>
          <p:nvPr/>
        </p:nvSpPr>
        <p:spPr>
          <a:xfrm>
            <a:off x="5045632" y="3714257"/>
            <a:ext cx="3288914" cy="15038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r>
              <a:rPr b="1"/>
              <a:t>Each sample has one</a:t>
            </a:r>
            <a:endParaRPr b="1"/>
          </a:p>
          <a:p>
            <a:pPr algn="ctr"/>
            <a:r>
              <a:rPr b="1"/>
              <a:t>OTU profile</a:t>
            </a:r>
            <a:endParaRPr b="1"/>
          </a:p>
          <a:p>
            <a:pPr algn="ctr"/>
            <a:endParaRPr b="1"/>
          </a:p>
          <a:p>
            <a:pPr algn="ctr"/>
            <a:r>
              <a:rPr b="1"/>
              <a:t>Alpha Diversity</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Shape 227"/>
          <p:cNvSpPr/>
          <p:nvPr/>
        </p:nvSpPr>
        <p:spPr>
          <a:xfrm>
            <a:off x="1196199" y="780871"/>
            <a:ext cx="6496210" cy="11154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spcBef>
                <a:spcPts val="700"/>
              </a:spcBef>
              <a:defRPr sz="3200">
                <a:solidFill>
                  <a:srgbClr val="FF2600"/>
                </a:solidFill>
              </a:defRPr>
            </a:pPr>
            <a:r>
              <a:t>Identify Microbial composition with </a:t>
            </a:r>
          </a:p>
          <a:p>
            <a:pPr algn="ctr">
              <a:spcBef>
                <a:spcPts val="700"/>
              </a:spcBef>
              <a:defRPr sz="3200">
                <a:solidFill>
                  <a:srgbClr val="FF2600"/>
                </a:solidFill>
              </a:defRPr>
            </a:pPr>
            <a:r>
              <a:t>regard to age</a:t>
            </a:r>
          </a:p>
        </p:txBody>
      </p:sp>
      <p:sp>
        <p:nvSpPr>
          <p:cNvPr id="228" name="Shape 228"/>
          <p:cNvSpPr/>
          <p:nvPr>
            <p:ph type="body" idx="4294967295"/>
          </p:nvPr>
        </p:nvSpPr>
        <p:spPr>
          <a:xfrm>
            <a:off x="457200" y="2099781"/>
            <a:ext cx="8229600" cy="4758219"/>
          </a:xfrm>
          <a:prstGeom prst="rect">
            <a:avLst/>
          </a:prstGeom>
        </p:spPr>
        <p:txBody>
          <a:bodyPr/>
          <a:lstStyle/>
          <a:p>
            <a:pPr marL="342899" indent="-342899">
              <a:defRPr sz="2700"/>
            </a:pPr>
            <a:r>
              <a:t>Data combines quantitative and qualitative variables besides multiple environmental factors (OTUs).</a:t>
            </a:r>
          </a:p>
          <a:p>
            <a:pPr lvl="1" marL="800100" indent="-342900">
              <a:buChar char="»"/>
              <a:defRPr sz="2700"/>
            </a:pPr>
            <a:r>
              <a:t>Multivariate statistics is one alternative. </a:t>
            </a:r>
          </a:p>
          <a:p>
            <a:pPr lvl="2">
              <a:defRPr sz="2700"/>
            </a:pPr>
            <a:r>
              <a:t>Classification</a:t>
            </a:r>
          </a:p>
          <a:p>
            <a:pPr lvl="3">
              <a:defRPr sz="2700"/>
            </a:pPr>
            <a:r>
              <a:t>Placement of sample units into groups</a:t>
            </a:r>
          </a:p>
          <a:p>
            <a:pPr lvl="2">
              <a:defRPr sz="2700">
                <a:solidFill>
                  <a:srgbClr val="7E0D03"/>
                </a:solidFill>
              </a:defRPr>
            </a:pPr>
            <a:r>
              <a:t>Ordination</a:t>
            </a:r>
          </a:p>
          <a:p>
            <a:pPr lvl="3">
              <a:defRPr sz="2700">
                <a:solidFill>
                  <a:srgbClr val="7E0D03"/>
                </a:solidFill>
              </a:defRPr>
            </a:pPr>
            <a:r>
              <a:t>Arrangement or ‘ordering’ of sample units along gradients.</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 name="Shape 231"/>
          <p:cNvSpPr/>
          <p:nvPr>
            <p:ph type="title" idx="4294967295"/>
          </p:nvPr>
        </p:nvSpPr>
        <p:spPr>
          <a:xfrm>
            <a:off x="328152" y="4566816"/>
            <a:ext cx="8487696" cy="1740960"/>
          </a:xfrm>
          <a:prstGeom prst="rect">
            <a:avLst/>
          </a:prstGeom>
        </p:spPr>
        <p:txBody>
          <a:bodyPr/>
          <a:lstStyle/>
          <a:p>
            <a:pPr marL="342900" indent="-342900" algn="l">
              <a:spcBef>
                <a:spcPts val="700"/>
              </a:spcBef>
              <a:buSzPct val="100000"/>
              <a:buChar char="»"/>
              <a:defRPr sz="3200"/>
            </a:pPr>
            <a:r>
              <a:t>OTU abundance change through age?</a:t>
            </a:r>
          </a:p>
          <a:p>
            <a:pPr marL="342900" indent="-342900" algn="l">
              <a:spcBef>
                <a:spcPts val="700"/>
              </a:spcBef>
              <a:buSzPct val="100000"/>
              <a:defRPr sz="3200"/>
            </a:pPr>
            <a:r>
              <a:t>Is the richness changing through age?</a:t>
            </a:r>
          </a:p>
          <a:p>
            <a:pPr marL="342900" indent="-342900" algn="l">
              <a:spcBef>
                <a:spcPts val="700"/>
              </a:spcBef>
              <a:buSzPct val="100000"/>
              <a:defRPr sz="3200"/>
            </a:pPr>
            <a:r>
              <a:t>Which taxa are changing?</a:t>
            </a:r>
          </a:p>
        </p:txBody>
      </p:sp>
      <p:pic>
        <p:nvPicPr>
          <p:cNvPr id="232" name="pasted-image.pdf"/>
          <p:cNvPicPr>
            <a:picLocks noChangeAspect="1"/>
          </p:cNvPicPr>
          <p:nvPr/>
        </p:nvPicPr>
        <p:blipFill>
          <a:blip r:embed="rId2">
            <a:extLst/>
          </a:blip>
          <a:stretch>
            <a:fillRect/>
          </a:stretch>
        </p:blipFill>
        <p:spPr>
          <a:xfrm>
            <a:off x="1091650" y="748223"/>
            <a:ext cx="5978716" cy="3696386"/>
          </a:xfrm>
          <a:prstGeom prst="rect">
            <a:avLst/>
          </a:prstGeom>
          <a:ln w="12700">
            <a:miter lim="400000"/>
          </a:ln>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Shape 235"/>
          <p:cNvSpPr/>
          <p:nvPr>
            <p:ph type="title" idx="4294967295"/>
          </p:nvPr>
        </p:nvSpPr>
        <p:spPr>
          <a:xfrm>
            <a:off x="577042" y="699276"/>
            <a:ext cx="8229601" cy="1508126"/>
          </a:xfrm>
          <a:prstGeom prst="rect">
            <a:avLst/>
          </a:prstGeom>
        </p:spPr>
        <p:txBody>
          <a:bodyPr/>
          <a:lstStyle/>
          <a:p>
            <a:pPr defTabSz="457200">
              <a:defRPr sz="3500">
                <a:latin typeface="+mn-lt"/>
                <a:ea typeface="+mn-ea"/>
                <a:cs typeface="+mn-cs"/>
                <a:sym typeface="Helvetica"/>
              </a:defRPr>
            </a:pPr>
            <a:r>
              <a:rPr b="1"/>
              <a:t>Syntrophy</a:t>
            </a:r>
            <a:r>
              <a:t> = Cross-feeding, one species lives off the products of another species  </a:t>
            </a:r>
          </a:p>
        </p:txBody>
      </p:sp>
      <p:pic>
        <p:nvPicPr>
          <p:cNvPr id="236" name="pasted-image.pdf"/>
          <p:cNvPicPr>
            <a:picLocks noChangeAspect="1"/>
          </p:cNvPicPr>
          <p:nvPr/>
        </p:nvPicPr>
        <p:blipFill>
          <a:blip r:embed="rId2">
            <a:extLst/>
          </a:blip>
          <a:stretch>
            <a:fillRect/>
          </a:stretch>
        </p:blipFill>
        <p:spPr>
          <a:xfrm>
            <a:off x="1341771" y="2277445"/>
            <a:ext cx="5646781" cy="4041416"/>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Shape 239"/>
          <p:cNvSpPr/>
          <p:nvPr>
            <p:ph type="title" idx="4294967295"/>
          </p:nvPr>
        </p:nvSpPr>
        <p:spPr>
          <a:xfrm>
            <a:off x="577042" y="699276"/>
            <a:ext cx="8229601" cy="1508126"/>
          </a:xfrm>
          <a:prstGeom prst="rect">
            <a:avLst/>
          </a:prstGeom>
        </p:spPr>
        <p:txBody>
          <a:bodyPr/>
          <a:lstStyle/>
          <a:p>
            <a:pPr defTabSz="457200">
              <a:defRPr sz="3500">
                <a:latin typeface="+mn-lt"/>
                <a:ea typeface="+mn-ea"/>
                <a:cs typeface="+mn-cs"/>
                <a:sym typeface="Helvetica"/>
              </a:defRPr>
            </a:pPr>
            <a:r>
              <a:rPr b="1"/>
              <a:t>Syntrophy</a:t>
            </a:r>
            <a:r>
              <a:t> = Cross-feeding, one species lives off the products of another species  </a:t>
            </a:r>
          </a:p>
        </p:txBody>
      </p:sp>
      <p:pic>
        <p:nvPicPr>
          <p:cNvPr id="240" name="pasted-image.pdf"/>
          <p:cNvPicPr>
            <a:picLocks noChangeAspect="1"/>
          </p:cNvPicPr>
          <p:nvPr/>
        </p:nvPicPr>
        <p:blipFill>
          <a:blip r:embed="rId2">
            <a:extLst/>
          </a:blip>
          <a:stretch>
            <a:fillRect/>
          </a:stretch>
        </p:blipFill>
        <p:spPr>
          <a:xfrm>
            <a:off x="276401" y="2656554"/>
            <a:ext cx="5274700" cy="3074043"/>
          </a:xfrm>
          <a:prstGeom prst="rect">
            <a:avLst/>
          </a:prstGeom>
          <a:ln w="12700">
            <a:miter lim="400000"/>
          </a:ln>
        </p:spPr>
      </p:pic>
      <p:sp>
        <p:nvSpPr>
          <p:cNvPr id="241" name="Shape 241"/>
          <p:cNvSpPr/>
          <p:nvPr/>
        </p:nvSpPr>
        <p:spPr>
          <a:xfrm>
            <a:off x="5773520" y="3086040"/>
            <a:ext cx="3043949" cy="2215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The relationship will be measured in terms of the abundance.</a:t>
            </a:r>
          </a:p>
          <a:p>
            <a:pPr/>
          </a:p>
          <a:p>
            <a:pPr/>
            <a:r>
              <a:t>Then following up through age.</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4" name="Shape 244"/>
          <p:cNvSpPr/>
          <p:nvPr>
            <p:ph type="title" idx="4294967295"/>
          </p:nvPr>
        </p:nvSpPr>
        <p:spPr>
          <a:xfrm>
            <a:off x="457200" y="633487"/>
            <a:ext cx="8229600" cy="1508126"/>
          </a:xfrm>
          <a:prstGeom prst="rect">
            <a:avLst/>
          </a:prstGeom>
        </p:spPr>
        <p:txBody>
          <a:bodyPr/>
          <a:lstStyle>
            <a:lvl1pPr>
              <a:defRPr>
                <a:solidFill>
                  <a:srgbClr val="FF2600"/>
                </a:solidFill>
              </a:defRPr>
            </a:lvl1pPr>
          </a:lstStyle>
          <a:p>
            <a:pPr/>
            <a:r>
              <a:t>Characterise Relationships among microbiota</a:t>
            </a:r>
          </a:p>
        </p:txBody>
      </p:sp>
      <p:sp>
        <p:nvSpPr>
          <p:cNvPr id="245" name="Shape 245"/>
          <p:cNvSpPr/>
          <p:nvPr>
            <p:ph type="body" idx="4294967295"/>
          </p:nvPr>
        </p:nvSpPr>
        <p:spPr>
          <a:xfrm>
            <a:off x="457200" y="2174135"/>
            <a:ext cx="8229600" cy="4096138"/>
          </a:xfrm>
          <a:prstGeom prst="rect">
            <a:avLst/>
          </a:prstGeom>
        </p:spPr>
        <p:txBody>
          <a:bodyPr/>
          <a:lstStyle/>
          <a:p>
            <a:pPr/>
            <a:r>
              <a:t>Complex network analysis.</a:t>
            </a:r>
          </a:p>
          <a:p>
            <a:pPr lvl="1" marL="800100" indent="-342900">
              <a:buChar char="»"/>
            </a:pPr>
            <a:r>
              <a:t>Holistic approach which allows explore the interactants and their interaction:</a:t>
            </a:r>
          </a:p>
          <a:p>
            <a:pPr lvl="2"/>
            <a:r>
              <a:t>Micro-scale (OTUs)</a:t>
            </a:r>
          </a:p>
          <a:p>
            <a:pPr lvl="2"/>
            <a:r>
              <a:t>Meso-scale (Group of OTUs)</a:t>
            </a:r>
          </a:p>
          <a:p>
            <a:pPr lvl="2"/>
            <a:r>
              <a:t>Macro-scale (Net)</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8" name="Shape 248"/>
          <p:cNvSpPr/>
          <p:nvPr>
            <p:ph type="title" idx="4294967295"/>
          </p:nvPr>
        </p:nvSpPr>
        <p:spPr>
          <a:xfrm>
            <a:off x="457200" y="362781"/>
            <a:ext cx="8229600" cy="1508126"/>
          </a:xfrm>
          <a:prstGeom prst="rect">
            <a:avLst/>
          </a:prstGeom>
        </p:spPr>
        <p:txBody>
          <a:bodyPr/>
          <a:lstStyle/>
          <a:p>
            <a:pPr/>
            <a:r>
              <a:t>Results</a:t>
            </a:r>
          </a:p>
        </p:txBody>
      </p:sp>
      <p:graphicFrame>
        <p:nvGraphicFramePr>
          <p:cNvPr id="249" name="Table 249"/>
          <p:cNvGraphicFramePr/>
          <p:nvPr/>
        </p:nvGraphicFramePr>
        <p:xfrm>
          <a:off x="786064" y="1891615"/>
          <a:ext cx="6989878" cy="4218826"/>
        </p:xfrm>
        <a:graphic xmlns:a="http://schemas.openxmlformats.org/drawingml/2006/main">
          <a:graphicData uri="http://schemas.openxmlformats.org/drawingml/2006/table">
            <a:tbl>
              <a:tblPr firstCol="1" firstRow="1" lastCol="0" lastRow="0" bandCol="0" bandRow="1" rtl="0">
                <a:tableStyleId>{EEE7283C-3CF3-47DC-8721-378D4A62B228}</a:tableStyleId>
              </a:tblPr>
              <a:tblGrid>
                <a:gridCol w="2324318"/>
                <a:gridCol w="2324318"/>
                <a:gridCol w="2324318"/>
              </a:tblGrid>
              <a:tr h="647162">
                <a:tc>
                  <a:txBody>
                    <a:bodyPr/>
                    <a:lstStyle/>
                    <a:p>
                      <a:pPr algn="ctr">
                        <a:spcBef>
                          <a:spcPts val="500"/>
                        </a:spcBef>
                        <a:defRPr sz="2400">
                          <a:latin typeface="+mn-lt"/>
                          <a:ea typeface="+mn-ea"/>
                          <a:cs typeface="+mn-cs"/>
                          <a:sym typeface="Helvetica"/>
                        </a:defRPr>
                      </a:pPr>
                    </a:p>
                  </a:txBody>
                  <a:tcPr marL="63500" marR="63500" marT="63500" marB="63500" anchor="ctr" anchorCtr="0" horzOverflow="overflow"/>
                </a:tc>
                <a:tc>
                  <a:txBody>
                    <a:bodyPr/>
                    <a:lstStyle/>
                    <a:p>
                      <a:pPr algn="ctr">
                        <a:spcBef>
                          <a:spcPts val="500"/>
                        </a:spcBef>
                        <a:defRPr b="0" i="0" sz="1800">
                          <a:solidFill>
                            <a:srgbClr val="000000"/>
                          </a:solidFill>
                        </a:defRPr>
                      </a:pPr>
                      <a:r>
                        <a:rPr b="1" i="1" sz="2400">
                          <a:solidFill>
                            <a:schemeClr val="accent3">
                              <a:lumOff val="44000"/>
                            </a:schemeClr>
                          </a:solidFill>
                          <a:latin typeface="+mn-lt"/>
                          <a:ea typeface="+mn-ea"/>
                          <a:cs typeface="+mn-cs"/>
                          <a:sym typeface="Helvetica"/>
                        </a:rPr>
                        <a:t>No. Seqs.</a:t>
                      </a:r>
                    </a:p>
                  </a:txBody>
                  <a:tcPr marL="63500" marR="63500" marT="63500" marB="63500" anchor="ctr" anchorCtr="0" horzOverflow="overflow"/>
                </a:tc>
                <a:tc>
                  <a:txBody>
                    <a:bodyPr/>
                    <a:lstStyle/>
                    <a:p>
                      <a:pPr algn="ctr">
                        <a:spcBef>
                          <a:spcPts val="500"/>
                        </a:spcBef>
                        <a:defRPr b="0" i="0" sz="1800">
                          <a:solidFill>
                            <a:srgbClr val="000000"/>
                          </a:solidFill>
                        </a:defRPr>
                      </a:pPr>
                      <a:r>
                        <a:rPr b="1" i="1" sz="2400">
                          <a:solidFill>
                            <a:schemeClr val="accent3">
                              <a:lumOff val="44000"/>
                            </a:schemeClr>
                          </a:solidFill>
                          <a:latin typeface="+mn-lt"/>
                          <a:ea typeface="+mn-ea"/>
                          <a:cs typeface="+mn-cs"/>
                          <a:sym typeface="Helvetica"/>
                        </a:rPr>
                        <a:t>No.</a:t>
                      </a:r>
                    </a:p>
                  </a:txBody>
                  <a:tcPr marL="63500" marR="63500" marT="63500" marB="63500" anchor="ctr" anchorCtr="0" horzOverflow="overflow"/>
                </a:tc>
              </a:tr>
              <a:tr h="647162">
                <a:tc>
                  <a:txBody>
                    <a:bodyPr/>
                    <a:lstStyle/>
                    <a:p>
                      <a:pPr algn="ctr">
                        <a:spcBef>
                          <a:spcPts val="500"/>
                        </a:spcBef>
                        <a:defRPr b="0" i="0" sz="1800">
                          <a:solidFill>
                            <a:srgbClr val="000000"/>
                          </a:solidFill>
                        </a:defRPr>
                      </a:pPr>
                      <a:r>
                        <a:rPr b="1" i="1" sz="2400">
                          <a:solidFill>
                            <a:schemeClr val="accent3">
                              <a:lumOff val="44000"/>
                            </a:schemeClr>
                          </a:solidFill>
                          <a:latin typeface="+mn-lt"/>
                          <a:ea typeface="+mn-ea"/>
                          <a:cs typeface="+mn-cs"/>
                          <a:sym typeface="Helvetica"/>
                        </a:rPr>
                        <a:t>Raw</a:t>
                      </a:r>
                    </a:p>
                  </a:txBody>
                  <a:tcPr marL="63500" marR="63500" marT="63500" marB="63500" anchor="ctr" anchorCtr="0" horzOverflow="overflow"/>
                </a:tc>
                <a:tc>
                  <a:txBody>
                    <a:bodyPr/>
                    <a:lstStyle/>
                    <a:p>
                      <a:pPr algn="ctr">
                        <a:spcBef>
                          <a:spcPts val="500"/>
                        </a:spcBef>
                        <a:defRPr b="0" i="0" sz="1800"/>
                      </a:pPr>
                      <a:r>
                        <a:rPr b="1" i="1" sz="2400">
                          <a:latin typeface="+mn-lt"/>
                          <a:ea typeface="+mn-ea"/>
                          <a:cs typeface="+mn-cs"/>
                          <a:sym typeface="Helvetica"/>
                        </a:rPr>
                        <a:t>11674227</a:t>
                      </a:r>
                    </a:p>
                  </a:txBody>
                  <a:tcPr marL="63500" marR="63500" marT="63500" marB="63500" anchor="ctr" anchorCtr="0" horzOverflow="overflow"/>
                </a:tc>
                <a:tc>
                  <a:txBody>
                    <a:bodyPr/>
                    <a:lstStyle/>
                    <a:p>
                      <a:pPr algn="ctr">
                        <a:spcBef>
                          <a:spcPts val="500"/>
                        </a:spcBef>
                        <a:defRPr sz="2400">
                          <a:latin typeface="+mn-lt"/>
                          <a:ea typeface="+mn-ea"/>
                          <a:cs typeface="+mn-cs"/>
                          <a:sym typeface="Helvetica"/>
                        </a:defRPr>
                      </a:pPr>
                    </a:p>
                  </a:txBody>
                  <a:tcPr marL="63500" marR="63500" marT="63500" marB="63500" anchor="ctr" anchorCtr="0" horzOverflow="overflow"/>
                </a:tc>
              </a:tr>
              <a:tr h="970315">
                <a:tc>
                  <a:txBody>
                    <a:bodyPr/>
                    <a:lstStyle/>
                    <a:p>
                      <a:pPr algn="ctr">
                        <a:spcBef>
                          <a:spcPts val="500"/>
                        </a:spcBef>
                        <a:defRPr b="0" i="0" sz="1800">
                          <a:solidFill>
                            <a:srgbClr val="000000"/>
                          </a:solidFill>
                        </a:defRPr>
                      </a:pPr>
                      <a:r>
                        <a:rPr b="1" i="1" sz="2400">
                          <a:solidFill>
                            <a:schemeClr val="accent3">
                              <a:lumOff val="44000"/>
                            </a:schemeClr>
                          </a:solidFill>
                          <a:latin typeface="+mn-lt"/>
                          <a:ea typeface="+mn-ea"/>
                          <a:cs typeface="+mn-cs"/>
                          <a:sym typeface="Helvetica"/>
                        </a:rPr>
                        <a:t>Quality Control</a:t>
                      </a:r>
                    </a:p>
                  </a:txBody>
                  <a:tcPr marL="63500" marR="63500" marT="63500" marB="63500" anchor="ctr" anchorCtr="0" horzOverflow="overflow"/>
                </a:tc>
                <a:tc>
                  <a:txBody>
                    <a:bodyPr/>
                    <a:lstStyle/>
                    <a:p>
                      <a:pPr algn="ctr">
                        <a:spcBef>
                          <a:spcPts val="500"/>
                        </a:spcBef>
                        <a:defRPr b="0" i="0" sz="1800"/>
                      </a:pPr>
                      <a:r>
                        <a:rPr b="1" i="1" sz="2400">
                          <a:latin typeface="+mn-lt"/>
                          <a:ea typeface="+mn-ea"/>
                          <a:cs typeface="+mn-cs"/>
                          <a:sym typeface="Helvetica"/>
                        </a:rPr>
                        <a:t>10158262</a:t>
                      </a:r>
                    </a:p>
                  </a:txBody>
                  <a:tcPr marL="63500" marR="63500" marT="63500" marB="63500" anchor="ctr" anchorCtr="0" horzOverflow="overflow"/>
                </a:tc>
                <a:tc>
                  <a:txBody>
                    <a:bodyPr/>
                    <a:lstStyle/>
                    <a:p>
                      <a:pPr algn="ctr">
                        <a:spcBef>
                          <a:spcPts val="500"/>
                        </a:spcBef>
                        <a:defRPr sz="2400">
                          <a:latin typeface="+mn-lt"/>
                          <a:ea typeface="+mn-ea"/>
                          <a:cs typeface="+mn-cs"/>
                          <a:sym typeface="Helvetica"/>
                        </a:defRPr>
                      </a:pPr>
                    </a:p>
                  </a:txBody>
                  <a:tcPr marL="63500" marR="63500" marT="63500" marB="63500" anchor="ctr" anchorCtr="0" horzOverflow="overflow"/>
                </a:tc>
              </a:tr>
              <a:tr h="647162">
                <a:tc>
                  <a:txBody>
                    <a:bodyPr/>
                    <a:lstStyle/>
                    <a:p>
                      <a:pPr algn="ctr">
                        <a:spcBef>
                          <a:spcPts val="500"/>
                        </a:spcBef>
                        <a:defRPr b="0" i="0" sz="1800">
                          <a:solidFill>
                            <a:srgbClr val="000000"/>
                          </a:solidFill>
                        </a:defRPr>
                      </a:pPr>
                      <a:r>
                        <a:rPr b="1" i="1" sz="2400">
                          <a:solidFill>
                            <a:schemeClr val="accent3">
                              <a:lumOff val="44000"/>
                            </a:schemeClr>
                          </a:solidFill>
                          <a:latin typeface="+mn-lt"/>
                          <a:ea typeface="+mn-ea"/>
                          <a:cs typeface="+mn-cs"/>
                          <a:sym typeface="Helvetica"/>
                        </a:rPr>
                        <a:t>Contigs</a:t>
                      </a:r>
                    </a:p>
                  </a:txBody>
                  <a:tcPr marL="63500" marR="63500" marT="63500" marB="63500" anchor="ctr" anchorCtr="0" horzOverflow="overflow"/>
                </a:tc>
                <a:tc>
                  <a:txBody>
                    <a:bodyPr/>
                    <a:lstStyle/>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b="1" i="1" sz="2400">
                          <a:latin typeface="+mn-lt"/>
                          <a:ea typeface="+mn-ea"/>
                          <a:cs typeface="+mn-cs"/>
                          <a:sym typeface="Helvetica"/>
                        </a:rPr>
                        <a:t>5079131</a:t>
                      </a:r>
                    </a:p>
                  </a:txBody>
                  <a:tcPr marL="63500" marR="63500" marT="63500" marB="63500" anchor="ctr" anchorCtr="0" horzOverflow="overflow"/>
                </a:tc>
                <a:tc>
                  <a:txBody>
                    <a:bodyPr/>
                    <a:lstStyle/>
                    <a:p>
                      <a:pPr algn="ctr">
                        <a:spcBef>
                          <a:spcPts val="500"/>
                        </a:spcBef>
                        <a:defRPr sz="2400">
                          <a:latin typeface="+mn-lt"/>
                          <a:ea typeface="+mn-ea"/>
                          <a:cs typeface="+mn-cs"/>
                          <a:sym typeface="Helvetica"/>
                        </a:defRPr>
                      </a:pPr>
                    </a:p>
                  </a:txBody>
                  <a:tcPr marL="63500" marR="63500" marT="63500" marB="63500" anchor="ctr" anchorCtr="0" horzOverflow="overflow"/>
                </a:tc>
              </a:tr>
              <a:tr h="647162">
                <a:tc>
                  <a:txBody>
                    <a:bodyPr/>
                    <a:lstStyle/>
                    <a:p>
                      <a:pPr algn="ctr">
                        <a:spcBef>
                          <a:spcPts val="500"/>
                        </a:spcBef>
                        <a:defRPr b="0" i="0" sz="1800">
                          <a:solidFill>
                            <a:srgbClr val="000000"/>
                          </a:solidFill>
                        </a:defRPr>
                      </a:pPr>
                      <a:r>
                        <a:rPr b="1" i="1" sz="2400">
                          <a:solidFill>
                            <a:schemeClr val="accent3">
                              <a:lumOff val="44000"/>
                            </a:schemeClr>
                          </a:solidFill>
                          <a:latin typeface="+mn-lt"/>
                          <a:ea typeface="+mn-ea"/>
                          <a:cs typeface="+mn-cs"/>
                          <a:sym typeface="Helvetica"/>
                        </a:rPr>
                        <a:t>Quimeras</a:t>
                      </a:r>
                    </a:p>
                  </a:txBody>
                  <a:tcPr marL="63500" marR="63500" marT="63500" marB="63500" anchor="ctr" anchorCtr="0" horzOverflow="overflow"/>
                </a:tc>
                <a:tc>
                  <a:txBody>
                    <a:bodyPr/>
                    <a:lstStyle/>
                    <a:p>
                      <a:pPr algn="ctr">
                        <a:spcBef>
                          <a:spcPts val="500"/>
                        </a:spcBef>
                        <a:defRPr b="0" i="0" sz="1800"/>
                      </a:pPr>
                      <a:r>
                        <a:rPr b="1" i="1" sz="2400">
                          <a:latin typeface="+mn-lt"/>
                          <a:ea typeface="+mn-ea"/>
                          <a:cs typeface="+mn-cs"/>
                          <a:sym typeface="Helvetica"/>
                        </a:rPr>
                        <a:t>3047478.6</a:t>
                      </a:r>
                    </a:p>
                  </a:txBody>
                  <a:tcPr marL="63500" marR="63500" marT="63500" marB="63500" anchor="ctr" anchorCtr="0" horzOverflow="overflow"/>
                </a:tc>
                <a:tc>
                  <a:txBody>
                    <a:bodyPr/>
                    <a:lstStyle/>
                    <a:p>
                      <a:pPr algn="ctr">
                        <a:spcBef>
                          <a:spcPts val="500"/>
                        </a:spcBef>
                        <a:defRPr sz="2400">
                          <a:latin typeface="+mn-lt"/>
                          <a:ea typeface="+mn-ea"/>
                          <a:cs typeface="+mn-cs"/>
                          <a:sym typeface="Helvetica"/>
                        </a:defRPr>
                      </a:pPr>
                    </a:p>
                  </a:txBody>
                  <a:tcPr marL="63500" marR="63500" marT="63500" marB="63500" anchor="ctr" anchorCtr="0" horzOverflow="overflow"/>
                </a:tc>
              </a:tr>
              <a:tr h="647162">
                <a:tc>
                  <a:txBody>
                    <a:bodyPr/>
                    <a:lstStyle/>
                    <a:p>
                      <a:pPr algn="ctr">
                        <a:spcBef>
                          <a:spcPts val="500"/>
                        </a:spcBef>
                        <a:defRPr b="0" i="0" sz="1800">
                          <a:solidFill>
                            <a:srgbClr val="000000"/>
                          </a:solidFill>
                        </a:defRPr>
                      </a:pPr>
                      <a:r>
                        <a:rPr b="1" i="1" sz="2400">
                          <a:solidFill>
                            <a:schemeClr val="accent3">
                              <a:lumOff val="44000"/>
                            </a:schemeClr>
                          </a:solidFill>
                          <a:latin typeface="+mn-lt"/>
                          <a:ea typeface="+mn-ea"/>
                          <a:cs typeface="+mn-cs"/>
                          <a:sym typeface="Helvetica"/>
                        </a:rPr>
                        <a:t>OTUs</a:t>
                      </a:r>
                    </a:p>
                  </a:txBody>
                  <a:tcPr marL="63500" marR="63500" marT="63500" marB="63500" anchor="ctr" anchorCtr="0" horzOverflow="overflow"/>
                </a:tc>
                <a:tc>
                  <a:txBody>
                    <a:bodyPr/>
                    <a:lstStyle/>
                    <a:p>
                      <a:pPr algn="ctr">
                        <a:spcBef>
                          <a:spcPts val="500"/>
                        </a:spcBef>
                        <a:defRPr b="0" i="0" sz="1800"/>
                      </a:pPr>
                      <a:r>
                        <a:rPr b="1" i="1" sz="2400">
                          <a:latin typeface="+mn-lt"/>
                          <a:ea typeface="+mn-ea"/>
                          <a:cs typeface="+mn-cs"/>
                          <a:sym typeface="Helvetica"/>
                        </a:rPr>
                        <a:t>2031652.4</a:t>
                      </a:r>
                    </a:p>
                  </a:txBody>
                  <a:tcPr marL="63500" marR="63500" marT="63500" marB="63500" anchor="ctr" anchorCtr="0" horzOverflow="overflow"/>
                </a:tc>
                <a:tc>
                  <a:txBody>
                    <a:bodyPr/>
                    <a:lstStyle/>
                    <a:p>
                      <a:pPr algn="ctr">
                        <a:spcBef>
                          <a:spcPts val="500"/>
                        </a:spcBef>
                        <a:defRPr b="0" i="0" sz="1800"/>
                      </a:pPr>
                      <a:r>
                        <a:rPr b="1" i="1" sz="2400">
                          <a:latin typeface="+mn-lt"/>
                          <a:ea typeface="+mn-ea"/>
                          <a:cs typeface="+mn-cs"/>
                          <a:sym typeface="Helvetica"/>
                        </a:rPr>
                        <a:t>322000</a:t>
                      </a:r>
                    </a:p>
                  </a:txBody>
                  <a:tcPr marL="63500" marR="63500" marT="63500" marB="63500" anchor="ctr" anchorCtr="0" horzOverflow="overflow"/>
                </a:tc>
              </a:tr>
            </a:tbl>
          </a:graphicData>
        </a:graphic>
      </p:graphicFrame>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 name="Shape 4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 name="Shape 50"/>
          <p:cNvSpPr/>
          <p:nvPr>
            <p:ph type="title" idx="4294967295"/>
          </p:nvPr>
        </p:nvSpPr>
        <p:spPr>
          <a:xfrm>
            <a:off x="457200" y="482186"/>
            <a:ext cx="8229600" cy="1508126"/>
          </a:xfrm>
          <a:prstGeom prst="rect">
            <a:avLst/>
          </a:prstGeom>
        </p:spPr>
        <p:txBody>
          <a:bodyPr/>
          <a:lstStyle/>
          <a:p>
            <a:pPr/>
            <a:r>
              <a:t>Working with data</a:t>
            </a:r>
          </a:p>
        </p:txBody>
      </p:sp>
      <p:sp>
        <p:nvSpPr>
          <p:cNvPr id="51" name="Shape 51"/>
          <p:cNvSpPr/>
          <p:nvPr>
            <p:ph type="body" idx="4294967295"/>
          </p:nvPr>
        </p:nvSpPr>
        <p:spPr>
          <a:xfrm>
            <a:off x="457200" y="1793304"/>
            <a:ext cx="8229600" cy="5064696"/>
          </a:xfrm>
          <a:prstGeom prst="rect">
            <a:avLst/>
          </a:prstGeom>
        </p:spPr>
        <p:txBody>
          <a:bodyPr/>
          <a:lstStyle/>
          <a:p>
            <a:pPr/>
            <a:r>
              <a:t>Sequences are binned into OTU according sequence similarity.</a:t>
            </a:r>
          </a:p>
        </p:txBody>
      </p:sp>
      <p:pic>
        <p:nvPicPr>
          <p:cNvPr id="52" name="image.pdf"/>
          <p:cNvPicPr>
            <a:picLocks noChangeAspect="1"/>
          </p:cNvPicPr>
          <p:nvPr/>
        </p:nvPicPr>
        <p:blipFill>
          <a:blip r:embed="rId2">
            <a:extLst/>
          </a:blip>
          <a:stretch>
            <a:fillRect/>
          </a:stretch>
        </p:blipFill>
        <p:spPr>
          <a:xfrm>
            <a:off x="4946758" y="3122562"/>
            <a:ext cx="3627365" cy="3161674"/>
          </a:xfrm>
          <a:prstGeom prst="rect">
            <a:avLst/>
          </a:prstGeom>
          <a:ln w="12700">
            <a:miter lim="400000"/>
          </a:ln>
        </p:spPr>
      </p:pic>
      <p:sp>
        <p:nvSpPr>
          <p:cNvPr id="53" name="Shape 53"/>
          <p:cNvSpPr/>
          <p:nvPr/>
        </p:nvSpPr>
        <p:spPr>
          <a:xfrm>
            <a:off x="1423166" y="5554476"/>
            <a:ext cx="477377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Operational Taxonomic Unit (OTU)</a:t>
            </a:r>
          </a:p>
        </p:txBody>
      </p:sp>
      <p:graphicFrame>
        <p:nvGraphicFramePr>
          <p:cNvPr id="54" name="Table 54"/>
          <p:cNvGraphicFramePr/>
          <p:nvPr/>
        </p:nvGraphicFramePr>
        <p:xfrm>
          <a:off x="849564" y="3087642"/>
          <a:ext cx="3122982" cy="2083292"/>
        </p:xfrm>
        <a:graphic xmlns:a="http://schemas.openxmlformats.org/drawingml/2006/main">
          <a:graphicData uri="http://schemas.openxmlformats.org/drawingml/2006/table">
            <a:tbl>
              <a:tblPr firstCol="1" firstRow="1" lastCol="0" lastRow="0" bandCol="0" bandRow="1" rtl="0">
                <a:tableStyleId>{EEE7283C-3CF3-47DC-8721-378D4A62B228}</a:tableStyleId>
              </a:tblPr>
              <a:tblGrid>
                <a:gridCol w="1555140"/>
                <a:gridCol w="1555140"/>
              </a:tblGrid>
              <a:tr h="460199">
                <a:tc>
                  <a:txBody>
                    <a:bodyPr/>
                    <a:lstStyle/>
                    <a:p>
                      <a:pPr algn="ctr">
                        <a:spcBef>
                          <a:spcPts val="500"/>
                        </a:spcBef>
                        <a:defRPr>
                          <a:latin typeface="+mn-lt"/>
                          <a:ea typeface="+mn-ea"/>
                          <a:cs typeface="+mn-cs"/>
                          <a:sym typeface="Helvetica"/>
                        </a:defRPr>
                      </a:pPr>
                    </a:p>
                  </a:txBody>
                  <a:tcPr marL="63500" marR="63500" marT="63500" marB="63500" anchor="ctr" anchorCtr="0" horzOverflow="overflow"/>
                </a:tc>
                <a:tc>
                  <a:txBody>
                    <a:bodyPr/>
                    <a:lstStyle/>
                    <a:p>
                      <a:pPr algn="ctr">
                        <a:spcBef>
                          <a:spcPts val="500"/>
                        </a:spcBef>
                        <a:defRPr b="0" i="0" sz="1800">
                          <a:solidFill>
                            <a:srgbClr val="000000"/>
                          </a:solidFill>
                        </a:defRPr>
                      </a:pPr>
                      <a:r>
                        <a:rPr b="1" i="1" sz="1400">
                          <a:solidFill>
                            <a:schemeClr val="accent3">
                              <a:lumOff val="44000"/>
                            </a:schemeClr>
                          </a:solidFill>
                          <a:latin typeface="+mn-lt"/>
                          <a:ea typeface="+mn-ea"/>
                          <a:cs typeface="+mn-cs"/>
                          <a:sym typeface="Helvetica"/>
                        </a:rPr>
                        <a:t>No. Seqs.</a:t>
                      </a:r>
                    </a:p>
                  </a:txBody>
                  <a:tcPr marL="63500" marR="63500" marT="63500" marB="63500" anchor="ctr" anchorCtr="0" horzOverflow="overflow"/>
                </a:tc>
              </a:tr>
              <a:tr h="460199">
                <a:tc>
                  <a:txBody>
                    <a:bodyPr/>
                    <a:lstStyle/>
                    <a:p>
                      <a:pPr algn="ctr">
                        <a:spcBef>
                          <a:spcPts val="500"/>
                        </a:spcBef>
                        <a:defRPr b="0" i="0" sz="1800">
                          <a:solidFill>
                            <a:srgbClr val="000000"/>
                          </a:solidFill>
                        </a:defRPr>
                      </a:pPr>
                      <a:r>
                        <a:rPr b="1" i="1" sz="1400">
                          <a:solidFill>
                            <a:schemeClr val="accent3">
                              <a:lumOff val="44000"/>
                            </a:schemeClr>
                          </a:solidFill>
                          <a:latin typeface="+mn-lt"/>
                          <a:ea typeface="+mn-ea"/>
                          <a:cs typeface="+mn-cs"/>
                          <a:sym typeface="Helvetica"/>
                        </a:rPr>
                        <a:t>Raw seqs.</a:t>
                      </a:r>
                    </a:p>
                  </a:txBody>
                  <a:tcPr marL="63500" marR="63500" marT="63500" marB="63500" anchor="ctr" anchorCtr="0" horzOverflow="overflow"/>
                </a:tc>
                <a:tc>
                  <a:txBody>
                    <a:bodyPr/>
                    <a:lstStyle/>
                    <a:p>
                      <a:pPr algn="ctr">
                        <a:spcBef>
                          <a:spcPts val="500"/>
                        </a:spcBef>
                        <a:defRPr b="0" i="0" sz="1800"/>
                      </a:pPr>
                      <a:r>
                        <a:rPr b="1" i="1" sz="1400">
                          <a:latin typeface="+mn-lt"/>
                          <a:ea typeface="+mn-ea"/>
                          <a:cs typeface="+mn-cs"/>
                          <a:sym typeface="Helvetica"/>
                        </a:rPr>
                        <a:t>11674227</a:t>
                      </a:r>
                    </a:p>
                  </a:txBody>
                  <a:tcPr marL="63500" marR="63500" marT="63500" marB="63500" anchor="ctr" anchorCtr="0" horzOverflow="overflow"/>
                </a:tc>
              </a:tr>
              <a:tr h="689994">
                <a:tc>
                  <a:txBody>
                    <a:bodyPr/>
                    <a:lstStyle/>
                    <a:p>
                      <a:pPr algn="ctr">
                        <a:spcBef>
                          <a:spcPts val="500"/>
                        </a:spcBef>
                        <a:defRPr b="0" i="0" sz="1800">
                          <a:solidFill>
                            <a:srgbClr val="000000"/>
                          </a:solidFill>
                        </a:defRPr>
                      </a:pPr>
                      <a:r>
                        <a:rPr b="1" i="1" sz="1400">
                          <a:solidFill>
                            <a:schemeClr val="accent3">
                              <a:lumOff val="44000"/>
                            </a:schemeClr>
                          </a:solidFill>
                          <a:latin typeface="+mn-lt"/>
                          <a:ea typeface="+mn-ea"/>
                          <a:cs typeface="+mn-cs"/>
                          <a:sym typeface="Helvetica"/>
                        </a:rPr>
                        <a:t>Quality Control</a:t>
                      </a:r>
                    </a:p>
                  </a:txBody>
                  <a:tcPr marL="63500" marR="63500" marT="63500" marB="63500" anchor="ctr" anchorCtr="0" horzOverflow="overflow"/>
                </a:tc>
                <a:tc>
                  <a:txBody>
                    <a:bodyPr/>
                    <a:lstStyle/>
                    <a:p>
                      <a:pPr algn="ctr">
                        <a:spcBef>
                          <a:spcPts val="500"/>
                        </a:spcBef>
                        <a:defRPr b="0" i="0" sz="1800"/>
                      </a:pPr>
                      <a:r>
                        <a:rPr b="1" i="1" sz="1400">
                          <a:latin typeface="+mn-lt"/>
                          <a:ea typeface="+mn-ea"/>
                          <a:cs typeface="+mn-cs"/>
                          <a:sym typeface="Helvetica"/>
                        </a:rPr>
                        <a:t>8573796</a:t>
                      </a:r>
                    </a:p>
                  </a:txBody>
                  <a:tcPr marL="63500" marR="63500" marT="63500" marB="63500" anchor="ctr" anchorCtr="0" horzOverflow="overflow"/>
                </a:tc>
              </a:tr>
              <a:tr h="460199">
                <a:tc>
                  <a:txBody>
                    <a:bodyPr/>
                    <a:lstStyle/>
                    <a:p>
                      <a:pPr algn="ctr">
                        <a:spcBef>
                          <a:spcPts val="500"/>
                        </a:spcBef>
                        <a:defRPr b="0" i="0" sz="1800">
                          <a:solidFill>
                            <a:srgbClr val="000000"/>
                          </a:solidFill>
                        </a:defRPr>
                      </a:pPr>
                      <a:r>
                        <a:rPr b="1" i="1" sz="1400">
                          <a:solidFill>
                            <a:schemeClr val="accent3">
                              <a:lumOff val="44000"/>
                            </a:schemeClr>
                          </a:solidFill>
                          <a:latin typeface="+mn-lt"/>
                          <a:ea typeface="+mn-ea"/>
                          <a:cs typeface="+mn-cs"/>
                          <a:sym typeface="Helvetica"/>
                        </a:rPr>
                        <a:t>OTUs</a:t>
                      </a:r>
                    </a:p>
                  </a:txBody>
                  <a:tcPr marL="63500" marR="63500" marT="63500" marB="63500" anchor="ctr" anchorCtr="0" horzOverflow="overflow"/>
                </a:tc>
                <a:tc>
                  <a:txBody>
                    <a:bodyPr/>
                    <a:lstStyle/>
                    <a:p>
                      <a:pPr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b="1" i="1" sz="1400">
                          <a:latin typeface="+mn-lt"/>
                          <a:ea typeface="+mn-ea"/>
                          <a:cs typeface="+mn-cs"/>
                          <a:sym typeface="Helvetica"/>
                        </a:rPr>
                        <a:t>203000</a:t>
                      </a:r>
                    </a:p>
                  </a:txBody>
                  <a:tcPr marL="63500" marR="63500" marT="63500" marB="63500" anchor="ctr" anchorCtr="0" horzOverflow="overflow"/>
                </a:tc>
              </a:tr>
            </a:tbl>
          </a:graphicData>
        </a:graphic>
      </p:graphicFrame>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2" name="pasted-image.pdf"/>
          <p:cNvPicPr>
            <a:picLocks noChangeAspect="1"/>
          </p:cNvPicPr>
          <p:nvPr/>
        </p:nvPicPr>
        <p:blipFill>
          <a:blip r:embed="rId2">
            <a:extLst/>
          </a:blip>
          <a:stretch>
            <a:fillRect/>
          </a:stretch>
        </p:blipFill>
        <p:spPr>
          <a:xfrm>
            <a:off x="1952136" y="1663998"/>
            <a:ext cx="5363748" cy="4881787"/>
          </a:xfrm>
          <a:prstGeom prst="rect">
            <a:avLst/>
          </a:prstGeom>
          <a:ln w="12700">
            <a:miter lim="400000"/>
          </a:ln>
        </p:spPr>
      </p:pic>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5" name="Shape 255"/>
          <p:cNvSpPr/>
          <p:nvPr>
            <p:ph type="title" idx="4294967295"/>
          </p:nvPr>
        </p:nvSpPr>
        <p:spPr>
          <a:xfrm>
            <a:off x="457200" y="189703"/>
            <a:ext cx="8229600" cy="1508126"/>
          </a:xfrm>
          <a:prstGeom prst="rect">
            <a:avLst/>
          </a:prstGeom>
        </p:spPr>
        <p:txBody>
          <a:bodyPr/>
          <a:lstStyle/>
          <a:p>
            <a:pPr/>
            <a:r>
              <a:t>Data transformation</a:t>
            </a:r>
          </a:p>
        </p:txBody>
      </p:sp>
      <p:sp>
        <p:nvSpPr>
          <p:cNvPr id="256" name="Shape 256"/>
          <p:cNvSpPr/>
          <p:nvPr/>
        </p:nvSpPr>
        <p:spPr>
          <a:xfrm>
            <a:off x="843726" y="1466575"/>
            <a:ext cx="7321114" cy="11482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By column, RA values are transformed to lineal scale</a:t>
            </a:r>
          </a:p>
          <a:p>
            <a:pPr/>
          </a:p>
          <a:p>
            <a:pPr/>
            <a:r>
              <a:t>1) linearisation: </a:t>
            </a:r>
          </a:p>
        </p:txBody>
      </p:sp>
      <p:pic>
        <p:nvPicPr>
          <p:cNvPr id="257" name="pasted-image.png"/>
          <p:cNvPicPr>
            <a:picLocks noChangeAspect="1"/>
          </p:cNvPicPr>
          <p:nvPr/>
        </p:nvPicPr>
        <p:blipFill>
          <a:blip r:embed="rId2">
            <a:extLst/>
          </a:blip>
          <a:stretch>
            <a:fillRect/>
          </a:stretch>
        </p:blipFill>
        <p:spPr>
          <a:xfrm>
            <a:off x="2558759" y="2802690"/>
            <a:ext cx="4026482" cy="767480"/>
          </a:xfrm>
          <a:prstGeom prst="rect">
            <a:avLst/>
          </a:prstGeom>
          <a:ln w="12700">
            <a:miter lim="400000"/>
          </a:ln>
        </p:spPr>
      </p:pic>
      <p:pic>
        <p:nvPicPr>
          <p:cNvPr id="258" name="pasted-image.png"/>
          <p:cNvPicPr>
            <a:picLocks noChangeAspect="1"/>
          </p:cNvPicPr>
          <p:nvPr/>
        </p:nvPicPr>
        <p:blipFill>
          <a:blip r:embed="rId3">
            <a:extLst/>
          </a:blip>
          <a:stretch>
            <a:fillRect/>
          </a:stretch>
        </p:blipFill>
        <p:spPr>
          <a:xfrm>
            <a:off x="1864572" y="3601910"/>
            <a:ext cx="5414856" cy="2826874"/>
          </a:xfrm>
          <a:prstGeom prst="rect">
            <a:avLst/>
          </a:prstGeom>
          <a:ln w="12700">
            <a:miter lim="400000"/>
          </a:ln>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Shape 261"/>
          <p:cNvSpPr/>
          <p:nvPr>
            <p:ph type="title" idx="4294967295"/>
          </p:nvPr>
        </p:nvSpPr>
        <p:spPr>
          <a:xfrm>
            <a:off x="457200" y="189703"/>
            <a:ext cx="8229600" cy="1508126"/>
          </a:xfrm>
          <a:prstGeom prst="rect">
            <a:avLst/>
          </a:prstGeom>
        </p:spPr>
        <p:txBody>
          <a:bodyPr/>
          <a:lstStyle/>
          <a:p>
            <a:pPr/>
            <a:r>
              <a:t>Data transformation</a:t>
            </a:r>
          </a:p>
        </p:txBody>
      </p:sp>
      <p:pic>
        <p:nvPicPr>
          <p:cNvPr id="262" name="pasted-image.png"/>
          <p:cNvPicPr>
            <a:picLocks noChangeAspect="1"/>
          </p:cNvPicPr>
          <p:nvPr/>
        </p:nvPicPr>
        <p:blipFill>
          <a:blip r:embed="rId2">
            <a:extLst/>
          </a:blip>
          <a:stretch>
            <a:fillRect/>
          </a:stretch>
        </p:blipFill>
        <p:spPr>
          <a:xfrm>
            <a:off x="252868" y="4258623"/>
            <a:ext cx="8638264" cy="2182029"/>
          </a:xfrm>
          <a:prstGeom prst="rect">
            <a:avLst/>
          </a:prstGeom>
          <a:ln w="12700">
            <a:miter lim="400000"/>
          </a:ln>
        </p:spPr>
      </p:pic>
      <p:pic>
        <p:nvPicPr>
          <p:cNvPr id="263" name="Cursor_and_Daum_Equation_Editor.pdf"/>
          <p:cNvPicPr>
            <a:picLocks noChangeAspect="1"/>
          </p:cNvPicPr>
          <p:nvPr/>
        </p:nvPicPr>
        <p:blipFill>
          <a:blip r:embed="rId3">
            <a:extLst/>
          </a:blip>
          <a:stretch>
            <a:fillRect/>
          </a:stretch>
        </p:blipFill>
        <p:spPr>
          <a:xfrm>
            <a:off x="1654831" y="2843504"/>
            <a:ext cx="5834338" cy="1211859"/>
          </a:xfrm>
          <a:prstGeom prst="rect">
            <a:avLst/>
          </a:prstGeom>
          <a:ln w="12700">
            <a:miter lim="400000"/>
          </a:ln>
        </p:spPr>
      </p:pic>
      <p:sp>
        <p:nvSpPr>
          <p:cNvPr id="264" name="Shape 264"/>
          <p:cNvSpPr/>
          <p:nvPr/>
        </p:nvSpPr>
        <p:spPr>
          <a:xfrm>
            <a:off x="547459" y="1390375"/>
            <a:ext cx="8049082" cy="1503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By column normalisation. </a:t>
            </a:r>
            <a:r>
              <a:rPr i="1"/>
              <a:t>m</a:t>
            </a:r>
            <a:r>
              <a:t> values are transformed into 0 - 1 scale:</a:t>
            </a:r>
          </a:p>
          <a:p>
            <a:pPr/>
          </a:p>
          <a:p>
            <a:pPr/>
            <a:r>
              <a:t>2) Individual normalisation: </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7" name="pasted-image.png"/>
          <p:cNvPicPr>
            <a:picLocks noChangeAspect="1"/>
          </p:cNvPicPr>
          <p:nvPr/>
        </p:nvPicPr>
        <p:blipFill>
          <a:blip r:embed="rId2">
            <a:extLst/>
          </a:blip>
          <a:stretch>
            <a:fillRect/>
          </a:stretch>
        </p:blipFill>
        <p:spPr>
          <a:xfrm>
            <a:off x="265552" y="4889984"/>
            <a:ext cx="8612896" cy="540293"/>
          </a:xfrm>
          <a:prstGeom prst="rect">
            <a:avLst/>
          </a:prstGeom>
          <a:ln w="12700">
            <a:miter lim="400000"/>
          </a:ln>
        </p:spPr>
      </p:pic>
      <p:sp>
        <p:nvSpPr>
          <p:cNvPr id="268" name="Shape 268"/>
          <p:cNvSpPr/>
          <p:nvPr>
            <p:ph type="title" idx="4294967295"/>
          </p:nvPr>
        </p:nvSpPr>
        <p:spPr>
          <a:xfrm>
            <a:off x="457200" y="361153"/>
            <a:ext cx="8229600" cy="1508126"/>
          </a:xfrm>
          <a:prstGeom prst="rect">
            <a:avLst/>
          </a:prstGeom>
        </p:spPr>
        <p:txBody>
          <a:bodyPr/>
          <a:lstStyle/>
          <a:p>
            <a:pPr/>
            <a:r>
              <a:t>Data transformation</a:t>
            </a:r>
          </a:p>
        </p:txBody>
      </p:sp>
      <p:pic>
        <p:nvPicPr>
          <p:cNvPr id="269" name="Cursor_and_Daum_Equation_Editor.pdf"/>
          <p:cNvPicPr>
            <a:picLocks noChangeAspect="1"/>
          </p:cNvPicPr>
          <p:nvPr/>
        </p:nvPicPr>
        <p:blipFill>
          <a:blip r:embed="rId3">
            <a:extLst/>
          </a:blip>
          <a:stretch>
            <a:fillRect/>
          </a:stretch>
        </p:blipFill>
        <p:spPr>
          <a:xfrm>
            <a:off x="1257291" y="1995253"/>
            <a:ext cx="5152679" cy="2478719"/>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2" name="Shape 272"/>
          <p:cNvSpPr/>
          <p:nvPr>
            <p:ph type="title" idx="4294967295"/>
          </p:nvPr>
        </p:nvSpPr>
        <p:spPr>
          <a:xfrm>
            <a:off x="457200" y="354803"/>
            <a:ext cx="8229600" cy="1508126"/>
          </a:xfrm>
          <a:prstGeom prst="rect">
            <a:avLst/>
          </a:prstGeom>
        </p:spPr>
        <p:txBody>
          <a:bodyPr/>
          <a:lstStyle/>
          <a:p>
            <a:pPr/>
            <a:r>
              <a:t>OTU - OTU correlation</a:t>
            </a:r>
          </a:p>
        </p:txBody>
      </p:sp>
      <p:pic>
        <p:nvPicPr>
          <p:cNvPr id="273" name="Cursor_and_Daum_Equation_Editor.pdf"/>
          <p:cNvPicPr>
            <a:picLocks noChangeAspect="1"/>
          </p:cNvPicPr>
          <p:nvPr/>
        </p:nvPicPr>
        <p:blipFill>
          <a:blip r:embed="rId2">
            <a:extLst/>
          </a:blip>
          <a:stretch>
            <a:fillRect/>
          </a:stretch>
        </p:blipFill>
        <p:spPr>
          <a:xfrm>
            <a:off x="1950129" y="4319630"/>
            <a:ext cx="5040056" cy="2156904"/>
          </a:xfrm>
          <a:prstGeom prst="rect">
            <a:avLst/>
          </a:prstGeom>
          <a:ln w="12700">
            <a:miter lim="400000"/>
          </a:ln>
        </p:spPr>
      </p:pic>
      <p:pic>
        <p:nvPicPr>
          <p:cNvPr id="274" name="pasted-image.png"/>
          <p:cNvPicPr>
            <a:picLocks noChangeAspect="1"/>
          </p:cNvPicPr>
          <p:nvPr/>
        </p:nvPicPr>
        <p:blipFill>
          <a:blip r:embed="rId3">
            <a:extLst/>
          </a:blip>
          <a:stretch>
            <a:fillRect/>
          </a:stretch>
        </p:blipFill>
        <p:spPr>
          <a:xfrm>
            <a:off x="911424" y="1755841"/>
            <a:ext cx="2393066" cy="2416877"/>
          </a:xfrm>
          <a:prstGeom prst="rect">
            <a:avLst/>
          </a:prstGeom>
          <a:ln w="12700">
            <a:miter lim="400000"/>
          </a:ln>
        </p:spPr>
      </p:pic>
      <p:sp>
        <p:nvSpPr>
          <p:cNvPr id="275" name="Shape 275"/>
          <p:cNvSpPr/>
          <p:nvPr/>
        </p:nvSpPr>
        <p:spPr>
          <a:xfrm>
            <a:off x="3876273" y="1711865"/>
            <a:ext cx="5040055" cy="2570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a:t>
            </a:r>
            <a:r>
              <a:rPr i="1"/>
              <a:t>Maj" </a:t>
            </a:r>
            <a:r>
              <a:t>represents the abundance of the OTU "</a:t>
            </a:r>
            <a:r>
              <a:rPr i="1"/>
              <a:t>a"</a:t>
            </a:r>
            <a:r>
              <a:t> in the organism "</a:t>
            </a:r>
            <a:r>
              <a:rPr i="1"/>
              <a:t>j"</a:t>
            </a:r>
            <a:r>
              <a:t> then:</a:t>
            </a:r>
          </a:p>
          <a:p>
            <a:pPr/>
          </a:p>
          <a:p>
            <a:pPr marL="401052" indent="-401052">
              <a:buSzPct val="100000"/>
              <a:buAutoNum type="arabicParenR" startAt="1"/>
            </a:pPr>
            <a:r>
              <a:t>Calculate all the OTU permutations</a:t>
            </a:r>
          </a:p>
          <a:p>
            <a:pPr marL="401052" indent="-401052">
              <a:buSzPct val="100000"/>
              <a:buAutoNum type="arabicParenR" startAt="1"/>
            </a:pPr>
            <a:r>
              <a:t>Calculate the distance "</a:t>
            </a:r>
            <a:r>
              <a:rPr i="1"/>
              <a:t>d</a:t>
            </a:r>
            <a:r>
              <a:t>"of each  permutation</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8" name="pasted-image.pdf"/>
          <p:cNvPicPr>
            <a:picLocks noChangeAspect="1"/>
          </p:cNvPicPr>
          <p:nvPr/>
        </p:nvPicPr>
        <p:blipFill>
          <a:blip r:embed="rId2">
            <a:extLst/>
          </a:blip>
          <a:stretch>
            <a:fillRect/>
          </a:stretch>
        </p:blipFill>
        <p:spPr>
          <a:xfrm>
            <a:off x="2597768" y="1669326"/>
            <a:ext cx="3491264" cy="4375874"/>
          </a:xfrm>
          <a:prstGeom prst="rect">
            <a:avLst/>
          </a:prstGeom>
          <a:ln w="12700">
            <a:miter lim="400000"/>
          </a:ln>
        </p:spPr>
      </p:pic>
      <p:sp>
        <p:nvSpPr>
          <p:cNvPr id="279" name="Shape 279"/>
          <p:cNvSpPr/>
          <p:nvPr/>
        </p:nvSpPr>
        <p:spPr>
          <a:xfrm>
            <a:off x="4155673" y="988248"/>
            <a:ext cx="836747"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i="1"/>
            </a:pPr>
            <a:r>
              <a:t>SO</a:t>
            </a:r>
            <a:r>
              <a:rPr sz="1800"/>
              <a:t>sin</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1" name="pasted-image.png"/>
          <p:cNvPicPr>
            <a:picLocks noChangeAspect="1"/>
          </p:cNvPicPr>
          <p:nvPr/>
        </p:nvPicPr>
        <p:blipFill>
          <a:blip r:embed="rId2">
            <a:extLst/>
          </a:blip>
          <a:stretch>
            <a:fillRect/>
          </a:stretch>
        </p:blipFill>
        <p:spPr>
          <a:xfrm>
            <a:off x="1135569" y="3920711"/>
            <a:ext cx="7320021" cy="2535320"/>
          </a:xfrm>
          <a:prstGeom prst="rect">
            <a:avLst/>
          </a:prstGeom>
          <a:ln w="12700">
            <a:miter lim="400000"/>
          </a:ln>
        </p:spPr>
      </p:pic>
      <p:sp>
        <p:nvSpPr>
          <p:cNvPr id="282" name="Shape 2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3" name="Shape 283"/>
          <p:cNvSpPr/>
          <p:nvPr>
            <p:ph type="title" idx="4294967295"/>
          </p:nvPr>
        </p:nvSpPr>
        <p:spPr>
          <a:xfrm>
            <a:off x="457200" y="354803"/>
            <a:ext cx="8229600" cy="1508126"/>
          </a:xfrm>
          <a:prstGeom prst="rect">
            <a:avLst/>
          </a:prstGeom>
        </p:spPr>
        <p:txBody>
          <a:bodyPr/>
          <a:lstStyle/>
          <a:p>
            <a:pPr/>
            <a:r>
              <a:t>OTU - OTU correlation</a:t>
            </a:r>
          </a:p>
        </p:txBody>
      </p:sp>
      <p:sp>
        <p:nvSpPr>
          <p:cNvPr id="284" name="Shape 284"/>
          <p:cNvSpPr/>
          <p:nvPr/>
        </p:nvSpPr>
        <p:spPr>
          <a:xfrm>
            <a:off x="4257311" y="1711865"/>
            <a:ext cx="4659017" cy="11482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Dw matrix contains distance vectors (</a:t>
            </a:r>
            <a:r>
              <a:rPr i="1"/>
              <a:t>Dis</a:t>
            </a:r>
            <a:r>
              <a:rPr i="1" sz="1500"/>
              <a:t>.j</a:t>
            </a:r>
            <a:r>
              <a:t>) of individuos in slide window.</a:t>
            </a:r>
          </a:p>
        </p:txBody>
      </p:sp>
      <p:pic>
        <p:nvPicPr>
          <p:cNvPr id="285" name="pasted-image.png"/>
          <p:cNvPicPr>
            <a:picLocks noChangeAspect="1"/>
          </p:cNvPicPr>
          <p:nvPr/>
        </p:nvPicPr>
        <p:blipFill>
          <a:blip r:embed="rId3">
            <a:extLst/>
          </a:blip>
          <a:stretch>
            <a:fillRect/>
          </a:stretch>
        </p:blipFill>
        <p:spPr>
          <a:xfrm>
            <a:off x="444762" y="1612900"/>
            <a:ext cx="3581352" cy="2775790"/>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8" name="Shape 288"/>
          <p:cNvSpPr/>
          <p:nvPr>
            <p:ph type="title" idx="4294967295"/>
          </p:nvPr>
        </p:nvSpPr>
        <p:spPr>
          <a:xfrm>
            <a:off x="457200" y="354803"/>
            <a:ext cx="8229600" cy="1508126"/>
          </a:xfrm>
          <a:prstGeom prst="rect">
            <a:avLst/>
          </a:prstGeom>
        </p:spPr>
        <p:txBody>
          <a:bodyPr/>
          <a:lstStyle/>
          <a:p>
            <a:pPr/>
            <a:r>
              <a:t>OTU - OTU correlation</a:t>
            </a:r>
          </a:p>
        </p:txBody>
      </p:sp>
      <p:pic>
        <p:nvPicPr>
          <p:cNvPr id="289" name="pasted-image.png"/>
          <p:cNvPicPr>
            <a:picLocks noChangeAspect="1"/>
          </p:cNvPicPr>
          <p:nvPr/>
        </p:nvPicPr>
        <p:blipFill>
          <a:blip r:embed="rId2">
            <a:extLst/>
          </a:blip>
          <a:stretch>
            <a:fillRect/>
          </a:stretch>
        </p:blipFill>
        <p:spPr>
          <a:xfrm>
            <a:off x="707780" y="2333796"/>
            <a:ext cx="7181183" cy="516990"/>
          </a:xfrm>
          <a:prstGeom prst="rect">
            <a:avLst/>
          </a:prstGeom>
          <a:ln w="12700">
            <a:miter lim="400000"/>
          </a:ln>
        </p:spPr>
      </p:pic>
      <p:pic>
        <p:nvPicPr>
          <p:cNvPr id="290" name="pasted-image.png"/>
          <p:cNvPicPr>
            <a:picLocks noChangeAspect="1"/>
          </p:cNvPicPr>
          <p:nvPr/>
        </p:nvPicPr>
        <p:blipFill>
          <a:blip r:embed="rId3">
            <a:extLst/>
          </a:blip>
          <a:stretch>
            <a:fillRect/>
          </a:stretch>
        </p:blipFill>
        <p:spPr>
          <a:xfrm>
            <a:off x="657763" y="3117269"/>
            <a:ext cx="8229601" cy="1406935"/>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 name="Shape 57"/>
          <p:cNvSpPr/>
          <p:nvPr/>
        </p:nvSpPr>
        <p:spPr>
          <a:xfrm>
            <a:off x="3516877" y="3210465"/>
            <a:ext cx="2560550" cy="7926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r>
              <a:t>General overview</a:t>
            </a:r>
          </a:p>
          <a:p>
            <a:pPr algn="ctr"/>
            <a:r>
              <a:t>Alpha diversity</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 name="Shape 5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 name="Shape 60"/>
          <p:cNvSpPr/>
          <p:nvPr>
            <p:ph type="title" idx="4294967295"/>
          </p:nvPr>
        </p:nvSpPr>
        <p:spPr>
          <a:xfrm>
            <a:off x="565150" y="602453"/>
            <a:ext cx="8229600" cy="1508126"/>
          </a:xfrm>
          <a:prstGeom prst="rect">
            <a:avLst/>
          </a:prstGeom>
        </p:spPr>
        <p:txBody>
          <a:bodyPr/>
          <a:lstStyle/>
          <a:p>
            <a:pPr/>
            <a:r>
              <a:t>Reads per sample</a:t>
            </a:r>
          </a:p>
        </p:txBody>
      </p:sp>
      <p:pic>
        <p:nvPicPr>
          <p:cNvPr id="61" name="Nseq_per_Sample.pdf"/>
          <p:cNvPicPr>
            <a:picLocks noChangeAspect="1"/>
          </p:cNvPicPr>
          <p:nvPr/>
        </p:nvPicPr>
        <p:blipFill>
          <a:blip r:embed="rId2">
            <a:extLst/>
          </a:blip>
          <a:stretch>
            <a:fillRect/>
          </a:stretch>
        </p:blipFill>
        <p:spPr>
          <a:xfrm>
            <a:off x="0" y="1963058"/>
            <a:ext cx="9144001" cy="4452841"/>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Shape 6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 name="Shape 64"/>
          <p:cNvSpPr/>
          <p:nvPr>
            <p:ph type="title" idx="4294967295"/>
          </p:nvPr>
        </p:nvSpPr>
        <p:spPr>
          <a:xfrm>
            <a:off x="457200" y="331519"/>
            <a:ext cx="8229600" cy="1508126"/>
          </a:xfrm>
          <a:prstGeom prst="rect">
            <a:avLst/>
          </a:prstGeom>
        </p:spPr>
        <p:txBody>
          <a:bodyPr/>
          <a:lstStyle>
            <a:lvl1pPr>
              <a:defRPr sz="4100"/>
            </a:lvl1pPr>
          </a:lstStyle>
          <a:p>
            <a:pPr/>
            <a:r>
              <a:t>Rarefaction or cummulative curves</a:t>
            </a:r>
          </a:p>
        </p:txBody>
      </p:sp>
      <p:pic>
        <p:nvPicPr>
          <p:cNvPr id="65" name="Raref_all.pdf"/>
          <p:cNvPicPr>
            <a:picLocks noChangeAspect="1"/>
          </p:cNvPicPr>
          <p:nvPr/>
        </p:nvPicPr>
        <p:blipFill>
          <a:blip r:embed="rId2">
            <a:extLst/>
          </a:blip>
          <a:stretch>
            <a:fillRect/>
          </a:stretch>
        </p:blipFill>
        <p:spPr>
          <a:xfrm>
            <a:off x="23706" y="2362328"/>
            <a:ext cx="5911080" cy="2878510"/>
          </a:xfrm>
          <a:prstGeom prst="rect">
            <a:avLst/>
          </a:prstGeom>
          <a:ln w="12700">
            <a:miter lim="400000"/>
          </a:ln>
        </p:spPr>
      </p:pic>
      <p:pic>
        <p:nvPicPr>
          <p:cNvPr id="66" name="pasted-image.png"/>
          <p:cNvPicPr>
            <a:picLocks noChangeAspect="1"/>
          </p:cNvPicPr>
          <p:nvPr/>
        </p:nvPicPr>
        <p:blipFill>
          <a:blip r:embed="rId3">
            <a:extLst/>
          </a:blip>
          <a:stretch>
            <a:fillRect/>
          </a:stretch>
        </p:blipFill>
        <p:spPr>
          <a:xfrm>
            <a:off x="6046647" y="2357803"/>
            <a:ext cx="2623891" cy="2711354"/>
          </a:xfrm>
          <a:prstGeom prst="rect">
            <a:avLst/>
          </a:prstGeom>
          <a:ln w="12700">
            <a:miter lim="400000"/>
          </a:ln>
        </p:spPr>
      </p:pic>
      <p:sp>
        <p:nvSpPr>
          <p:cNvPr id="67" name="Shape 67"/>
          <p:cNvSpPr/>
          <p:nvPr/>
        </p:nvSpPr>
        <p:spPr>
          <a:xfrm>
            <a:off x="5706545" y="5309446"/>
            <a:ext cx="3304095"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2800"/>
              </a:lnSpc>
              <a:spcBef>
                <a:spcPts val="1200"/>
              </a:spcBef>
              <a:defRPr sz="1200">
                <a:latin typeface="Times"/>
                <a:ea typeface="Times"/>
                <a:cs typeface="Times"/>
                <a:sym typeface="Times"/>
              </a:defRPr>
            </a:lvl1pPr>
          </a:lstStyle>
          <a:p>
            <a:pPr/>
            <a:r>
              <a:t>The Human Microbiome Project Consortium 2012 b</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 name="Shape 70"/>
          <p:cNvSpPr/>
          <p:nvPr>
            <p:ph type="title" idx="4294967295"/>
          </p:nvPr>
        </p:nvSpPr>
        <p:spPr>
          <a:xfrm>
            <a:off x="457200" y="354803"/>
            <a:ext cx="8229600" cy="1508126"/>
          </a:xfrm>
          <a:prstGeom prst="rect">
            <a:avLst/>
          </a:prstGeom>
        </p:spPr>
        <p:txBody>
          <a:bodyPr/>
          <a:lstStyle/>
          <a:p>
            <a:pPr/>
            <a:r>
              <a:t>OTUs per sample</a:t>
            </a:r>
          </a:p>
        </p:txBody>
      </p:sp>
      <p:sp>
        <p:nvSpPr>
          <p:cNvPr id="71" name="Shape 71"/>
          <p:cNvSpPr/>
          <p:nvPr/>
        </p:nvSpPr>
        <p:spPr>
          <a:xfrm>
            <a:off x="1941730" y="6112415"/>
            <a:ext cx="1318579"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222 indv.</a:t>
            </a:r>
          </a:p>
        </p:txBody>
      </p:sp>
      <p:sp>
        <p:nvSpPr>
          <p:cNvPr id="72" name="Shape 72"/>
          <p:cNvSpPr/>
          <p:nvPr/>
        </p:nvSpPr>
        <p:spPr>
          <a:xfrm>
            <a:off x="4151530" y="6112415"/>
            <a:ext cx="1691095"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110 Female</a:t>
            </a:r>
          </a:p>
        </p:txBody>
      </p:sp>
      <p:sp>
        <p:nvSpPr>
          <p:cNvPr id="73" name="Shape 73"/>
          <p:cNvSpPr/>
          <p:nvPr/>
        </p:nvSpPr>
        <p:spPr>
          <a:xfrm>
            <a:off x="6323230" y="6163215"/>
            <a:ext cx="1420079"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112 Male.</a:t>
            </a:r>
          </a:p>
        </p:txBody>
      </p:sp>
      <p:sp>
        <p:nvSpPr>
          <p:cNvPr id="74" name="Shape 74"/>
          <p:cNvSpPr/>
          <p:nvPr/>
        </p:nvSpPr>
        <p:spPr>
          <a:xfrm>
            <a:off x="5559114" y="2606243"/>
            <a:ext cx="1502679"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2800"/>
              </a:lnSpc>
              <a:spcBef>
                <a:spcPts val="1200"/>
              </a:spcBef>
              <a:defRPr sz="1200">
                <a:latin typeface="Times"/>
                <a:ea typeface="Times"/>
                <a:cs typeface="Times"/>
                <a:sym typeface="Times"/>
              </a:defRPr>
            </a:pPr>
            <a:r>
              <a:t>Yatsunenko </a:t>
            </a:r>
            <a:r>
              <a:rPr i="1"/>
              <a:t>et al.</a:t>
            </a:r>
            <a:r>
              <a:t> 2012</a:t>
            </a:r>
          </a:p>
        </p:txBody>
      </p:sp>
      <p:pic>
        <p:nvPicPr>
          <p:cNvPr id="75" name="pasted-image.pdf"/>
          <p:cNvPicPr>
            <a:picLocks noChangeAspect="1"/>
          </p:cNvPicPr>
          <p:nvPr/>
        </p:nvPicPr>
        <p:blipFill>
          <a:blip r:embed="rId2">
            <a:extLst/>
          </a:blip>
          <a:stretch>
            <a:fillRect/>
          </a:stretch>
        </p:blipFill>
        <p:spPr>
          <a:xfrm>
            <a:off x="2474760" y="1438160"/>
            <a:ext cx="2802560" cy="1508126"/>
          </a:xfrm>
          <a:prstGeom prst="rect">
            <a:avLst/>
          </a:prstGeom>
          <a:ln w="12700">
            <a:miter lim="400000"/>
          </a:ln>
        </p:spPr>
      </p:pic>
      <p:pic>
        <p:nvPicPr>
          <p:cNvPr id="76" name="invsimpson.pdf"/>
          <p:cNvPicPr>
            <a:picLocks noChangeAspect="1"/>
          </p:cNvPicPr>
          <p:nvPr/>
        </p:nvPicPr>
        <p:blipFill>
          <a:blip r:embed="rId3">
            <a:extLst/>
          </a:blip>
          <a:stretch>
            <a:fillRect/>
          </a:stretch>
        </p:blipFill>
        <p:spPr>
          <a:xfrm>
            <a:off x="1298209" y="2928767"/>
            <a:ext cx="6547582" cy="3188467"/>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6" name="Group 86"/>
          <p:cNvGrpSpPr/>
          <p:nvPr/>
        </p:nvGrpSpPr>
        <p:grpSpPr>
          <a:xfrm>
            <a:off x="1069501" y="1974238"/>
            <a:ext cx="7903145" cy="2914094"/>
            <a:chOff x="0" y="0"/>
            <a:chExt cx="7903143" cy="2914092"/>
          </a:xfrm>
        </p:grpSpPr>
        <p:pic>
          <p:nvPicPr>
            <p:cNvPr id="78" name="pasted-image.pdf"/>
            <p:cNvPicPr>
              <a:picLocks noChangeAspect="1"/>
            </p:cNvPicPr>
            <p:nvPr/>
          </p:nvPicPr>
          <p:blipFill>
            <a:blip r:embed="rId2">
              <a:extLst/>
            </a:blip>
            <a:stretch>
              <a:fillRect/>
            </a:stretch>
          </p:blipFill>
          <p:spPr>
            <a:xfrm>
              <a:off x="41039" y="0"/>
              <a:ext cx="7542358" cy="2914093"/>
            </a:xfrm>
            <a:prstGeom prst="rect">
              <a:avLst/>
            </a:prstGeom>
            <a:ln w="12700" cap="flat">
              <a:noFill/>
              <a:miter lim="400000"/>
            </a:ln>
            <a:effectLst/>
          </p:spPr>
        </p:pic>
        <p:sp>
          <p:nvSpPr>
            <p:cNvPr id="79" name="Shape 79"/>
            <p:cNvSpPr/>
            <p:nvPr/>
          </p:nvSpPr>
          <p:spPr>
            <a:xfrm>
              <a:off x="0" y="1347523"/>
              <a:ext cx="7903144" cy="1566570"/>
            </a:xfrm>
            <a:prstGeom prst="rect">
              <a:avLst/>
            </a:prstGeom>
            <a:solidFill>
              <a:schemeClr val="accent3">
                <a:lumOff val="44000"/>
              </a:schemeClr>
            </a:solidFill>
            <a:ln w="12700" cap="flat">
              <a:noFill/>
              <a:miter lim="400000"/>
            </a:ln>
            <a:effectLst/>
          </p:spPr>
          <p:txBody>
            <a:bodyPr wrap="square" lIns="45719" tIns="45719" rIns="45719" bIns="45719" numCol="1" anchor="t">
              <a:noAutofit/>
            </a:bodyPr>
            <a:lstStyle/>
            <a:p>
              <a:pPr/>
            </a:p>
          </p:txBody>
        </p:sp>
        <p:sp>
          <p:nvSpPr>
            <p:cNvPr id="80" name="Shape 80"/>
            <p:cNvSpPr/>
            <p:nvPr/>
          </p:nvSpPr>
          <p:spPr>
            <a:xfrm>
              <a:off x="165281" y="1354376"/>
              <a:ext cx="726244" cy="454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400"/>
              </a:pPr>
              <a:r>
                <a:t>Anteror </a:t>
              </a:r>
            </a:p>
            <a:p>
              <a:pPr algn="ctr">
                <a:defRPr sz="1400"/>
              </a:pPr>
              <a:r>
                <a:t>nares</a:t>
              </a:r>
            </a:p>
          </p:txBody>
        </p:sp>
        <p:sp>
          <p:nvSpPr>
            <p:cNvPr id="81" name="Shape 81"/>
            <p:cNvSpPr/>
            <p:nvPr/>
          </p:nvSpPr>
          <p:spPr>
            <a:xfrm>
              <a:off x="1146134" y="1354376"/>
              <a:ext cx="736323" cy="454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400"/>
              </a:pPr>
              <a:r>
                <a:t>Buccal </a:t>
              </a:r>
            </a:p>
            <a:p>
              <a:pPr algn="ctr">
                <a:defRPr sz="1400"/>
              </a:pPr>
              <a:r>
                <a:t>mucosa</a:t>
              </a:r>
            </a:p>
          </p:txBody>
        </p:sp>
        <p:sp>
          <p:nvSpPr>
            <p:cNvPr id="82" name="Shape 82"/>
            <p:cNvSpPr/>
            <p:nvPr/>
          </p:nvSpPr>
          <p:spPr>
            <a:xfrm>
              <a:off x="1907658" y="1354376"/>
              <a:ext cx="1273244" cy="454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400"/>
              </a:pPr>
              <a:r>
                <a:t>Supragingival</a:t>
              </a:r>
            </a:p>
            <a:p>
              <a:pPr algn="ctr">
                <a:defRPr sz="1400"/>
              </a:pPr>
              <a:r>
                <a:t>plaque</a:t>
              </a:r>
            </a:p>
          </p:txBody>
        </p:sp>
        <p:sp>
          <p:nvSpPr>
            <p:cNvPr id="83" name="Shape 83"/>
            <p:cNvSpPr/>
            <p:nvPr/>
          </p:nvSpPr>
          <p:spPr>
            <a:xfrm>
              <a:off x="3206102" y="1354376"/>
              <a:ext cx="792602" cy="454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400"/>
              </a:pPr>
              <a:r>
                <a:t>Tongue</a:t>
              </a:r>
            </a:p>
            <a:p>
              <a:pPr algn="ctr">
                <a:defRPr sz="1400"/>
              </a:pPr>
              <a:r>
                <a:t>dorsum</a:t>
              </a:r>
            </a:p>
          </p:txBody>
        </p:sp>
        <p:sp>
          <p:nvSpPr>
            <p:cNvPr id="84" name="Shape 84"/>
            <p:cNvSpPr/>
            <p:nvPr/>
          </p:nvSpPr>
          <p:spPr>
            <a:xfrm>
              <a:off x="4428313" y="1448252"/>
              <a:ext cx="583943" cy="2668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1400"/>
              </a:lvl1pPr>
            </a:lstStyle>
            <a:p>
              <a:pPr/>
              <a:r>
                <a:t>Stool</a:t>
              </a:r>
            </a:p>
          </p:txBody>
        </p:sp>
        <p:sp>
          <p:nvSpPr>
            <p:cNvPr id="85" name="Shape 85"/>
            <p:cNvSpPr/>
            <p:nvPr/>
          </p:nvSpPr>
          <p:spPr>
            <a:xfrm>
              <a:off x="5249730" y="1367076"/>
              <a:ext cx="844763" cy="454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400"/>
              </a:pPr>
              <a:r>
                <a:t>Posterior</a:t>
              </a:r>
            </a:p>
            <a:p>
              <a:pPr algn="ctr">
                <a:defRPr sz="1400"/>
              </a:pPr>
              <a:r>
                <a:t>formix</a:t>
              </a:r>
            </a:p>
          </p:txBody>
        </p:sp>
      </p:grpSp>
      <p:pic>
        <p:nvPicPr>
          <p:cNvPr id="87" name="males_phyllumsOTUs.pdf"/>
          <p:cNvPicPr>
            <a:picLocks noChangeAspect="1"/>
          </p:cNvPicPr>
          <p:nvPr/>
        </p:nvPicPr>
        <p:blipFill>
          <a:blip r:embed="rId3">
            <a:extLst/>
          </a:blip>
          <a:stretch>
            <a:fillRect/>
          </a:stretch>
        </p:blipFill>
        <p:spPr>
          <a:xfrm>
            <a:off x="4292102" y="3743871"/>
            <a:ext cx="4638595" cy="3045014"/>
          </a:xfrm>
          <a:prstGeom prst="rect">
            <a:avLst/>
          </a:prstGeom>
          <a:ln w="12700">
            <a:miter lim="400000"/>
          </a:ln>
        </p:spPr>
      </p:pic>
      <p:sp>
        <p:nvSpPr>
          <p:cNvPr id="88" name="Shape 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 name="Shape 89"/>
          <p:cNvSpPr/>
          <p:nvPr>
            <p:ph type="title" idx="4294967295"/>
          </p:nvPr>
        </p:nvSpPr>
        <p:spPr>
          <a:xfrm>
            <a:off x="457200" y="354803"/>
            <a:ext cx="8229600" cy="1508126"/>
          </a:xfrm>
          <a:prstGeom prst="rect">
            <a:avLst/>
          </a:prstGeom>
        </p:spPr>
        <p:txBody>
          <a:bodyPr/>
          <a:lstStyle/>
          <a:p>
            <a:pPr/>
            <a:r>
              <a:t>OTU classification</a:t>
            </a:r>
          </a:p>
        </p:txBody>
      </p:sp>
      <p:sp>
        <p:nvSpPr>
          <p:cNvPr id="90" name="Shape 90"/>
          <p:cNvSpPr/>
          <p:nvPr/>
        </p:nvSpPr>
        <p:spPr>
          <a:xfrm>
            <a:off x="2873236" y="1452785"/>
            <a:ext cx="6522582" cy="69231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100"/>
            </a:pPr>
            <a:r>
              <a:t>All reads binned to certain OTU = 8,573,796</a:t>
            </a:r>
          </a:p>
          <a:p>
            <a:pPr>
              <a:defRPr sz="2100"/>
            </a:pPr>
            <a:r>
              <a:t>Reads binned to Unknown Bacteria = 638,980</a:t>
            </a:r>
          </a:p>
        </p:txBody>
      </p:sp>
      <p:pic>
        <p:nvPicPr>
          <p:cNvPr id="91" name="females_phyllumsOTUs.pdf"/>
          <p:cNvPicPr>
            <a:picLocks noChangeAspect="1"/>
          </p:cNvPicPr>
          <p:nvPr/>
        </p:nvPicPr>
        <p:blipFill>
          <a:blip r:embed="rId4">
            <a:extLst/>
          </a:blip>
          <a:stretch>
            <a:fillRect/>
          </a:stretch>
        </p:blipFill>
        <p:spPr>
          <a:xfrm>
            <a:off x="-145681" y="3758532"/>
            <a:ext cx="4593931" cy="3015693"/>
          </a:xfrm>
          <a:prstGeom prst="rect">
            <a:avLst/>
          </a:prstGeom>
          <a:ln w="12700">
            <a:miter lim="400000"/>
          </a:ln>
        </p:spPr>
      </p:pic>
      <p:sp>
        <p:nvSpPr>
          <p:cNvPr id="92" name="Shape 92"/>
          <p:cNvSpPr/>
          <p:nvPr/>
        </p:nvSpPr>
        <p:spPr>
          <a:xfrm>
            <a:off x="114200" y="1463663"/>
            <a:ext cx="2406641"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ts val="2800"/>
              </a:lnSpc>
              <a:spcBef>
                <a:spcPts val="1200"/>
              </a:spcBef>
              <a:defRPr sz="1200">
                <a:latin typeface="Times"/>
                <a:ea typeface="Times"/>
                <a:cs typeface="Times"/>
                <a:sym typeface="Times"/>
              </a:defRPr>
            </a:lvl1pPr>
          </a:lstStyle>
          <a:p>
            <a:pPr/>
            <a:r>
              <a:t>The Human Microbiome Project Consortium 2012; Age: 18 - 40, mean age of 27 sd. 5</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